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vetel slo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604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995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095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520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694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963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777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354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743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799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466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A67BA-C47F-44B6-975F-E22B7AE72417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60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102" y="1180007"/>
            <a:ext cx="5677993" cy="567799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06708" y="1156560"/>
            <a:ext cx="10168328" cy="2387600"/>
          </a:xfrm>
        </p:spPr>
        <p:txBody>
          <a:bodyPr>
            <a:normAutofit/>
          </a:bodyPr>
          <a:lstStyle/>
          <a:p>
            <a:r>
              <a:rPr lang="sl-SI" sz="9600" dirty="0" smtClean="0">
                <a:latin typeface="Comic Sans MS" panose="030F0702030302020204" pitchFamily="66" charset="0"/>
              </a:rPr>
              <a:t>ORIENTACIJA</a:t>
            </a:r>
            <a:endParaRPr lang="sl-SI" sz="9600" dirty="0"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38990" y="4321566"/>
            <a:ext cx="9144000" cy="565228"/>
          </a:xfrm>
        </p:spPr>
        <p:txBody>
          <a:bodyPr>
            <a:normAutofit/>
          </a:bodyPr>
          <a:lstStyle/>
          <a:p>
            <a:r>
              <a:rPr lang="sl-SI" sz="3200" dirty="0" smtClean="0">
                <a:latin typeface="Comic Sans MS" panose="030F0702030302020204" pitchFamily="66" charset="0"/>
              </a:rPr>
              <a:t>SDZ stran 73, 74</a:t>
            </a:r>
            <a:endParaRPr lang="sl-SI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9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65"/>
    </mc:Choice>
    <mc:Fallback xmlns="">
      <p:transition spd="slow" advTm="1816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56" y="1161936"/>
            <a:ext cx="4664964" cy="448614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4659115" y="238606"/>
            <a:ext cx="2416046" cy="923330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SEVER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4940032" y="5648076"/>
            <a:ext cx="1625766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JUG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8404775" y="2943341"/>
            <a:ext cx="2701381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VZHOD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597920" y="2943341"/>
            <a:ext cx="2757486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ZAHOD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8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41"/>
    </mc:Choice>
    <mc:Fallback xmlns="">
      <p:transition spd="slow" advTm="15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81" y="0"/>
            <a:ext cx="9191625" cy="6086475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5423251" y="0"/>
            <a:ext cx="6559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sl-SI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5669470" y="5721294"/>
            <a:ext cx="5116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  <a:endParaRPr lang="sl-SI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11341475" y="2533338"/>
            <a:ext cx="7665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endParaRPr lang="sl-SI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11925" y="2667532"/>
            <a:ext cx="6655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  <a:endParaRPr lang="sl-SI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0" y="0"/>
            <a:ext cx="4193177" cy="2253075"/>
            <a:chOff x="0" y="0"/>
            <a:chExt cx="4193177" cy="2253075"/>
          </a:xfrm>
        </p:grpSpPr>
        <p:sp>
          <p:nvSpPr>
            <p:cNvPr id="13" name="Zaobljen pravokotni oblaček 12"/>
            <p:cNvSpPr/>
            <p:nvPr/>
          </p:nvSpPr>
          <p:spPr>
            <a:xfrm>
              <a:off x="1515291" y="182880"/>
              <a:ext cx="2677886" cy="1140559"/>
            </a:xfrm>
            <a:prstGeom prst="wedgeRoundRectCallout">
              <a:avLst>
                <a:gd name="adj1" fmla="val -66199"/>
                <a:gd name="adj2" fmla="val 23560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dirty="0" smtClean="0"/>
                <a:t>Katera država je naša severna soseda? In zahodna?</a:t>
              </a:r>
              <a:endParaRPr lang="sl-SI" dirty="0"/>
            </a:p>
          </p:txBody>
        </p:sp>
        <p:pic>
          <p:nvPicPr>
            <p:cNvPr id="14" name="Slika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362" r="50230"/>
            <a:stretch/>
          </p:blipFill>
          <p:spPr>
            <a:xfrm>
              <a:off x="0" y="0"/>
              <a:ext cx="1502411" cy="2253075"/>
            </a:xfrm>
            <a:prstGeom prst="rect">
              <a:avLst/>
            </a:prstGeom>
          </p:spPr>
        </p:pic>
      </p:grpSp>
      <p:grpSp>
        <p:nvGrpSpPr>
          <p:cNvPr id="20" name="Skupina 19"/>
          <p:cNvGrpSpPr/>
          <p:nvPr/>
        </p:nvGrpSpPr>
        <p:grpSpPr>
          <a:xfrm>
            <a:off x="6628674" y="3129196"/>
            <a:ext cx="4737826" cy="3512904"/>
            <a:chOff x="6628674" y="3129196"/>
            <a:chExt cx="4737826" cy="3512904"/>
          </a:xfrm>
        </p:grpSpPr>
        <p:grpSp>
          <p:nvGrpSpPr>
            <p:cNvPr id="18" name="Skupina 17"/>
            <p:cNvGrpSpPr/>
            <p:nvPr/>
          </p:nvGrpSpPr>
          <p:grpSpPr>
            <a:xfrm>
              <a:off x="9078753" y="3129196"/>
              <a:ext cx="2287747" cy="3512904"/>
              <a:chOff x="9078753" y="3129196"/>
              <a:chExt cx="2287747" cy="3512904"/>
            </a:xfrm>
          </p:grpSpPr>
          <p:pic>
            <p:nvPicPr>
              <p:cNvPr id="16" name="Slika 1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373" t="41902" r="23352"/>
              <a:stretch/>
            </p:blipFill>
            <p:spPr>
              <a:xfrm>
                <a:off x="9078753" y="4167978"/>
                <a:ext cx="2098403" cy="2474122"/>
              </a:xfrm>
              <a:prstGeom prst="rect">
                <a:avLst/>
              </a:prstGeom>
            </p:spPr>
          </p:pic>
          <p:sp>
            <p:nvSpPr>
              <p:cNvPr id="17" name="Zaobljen pravokotni oblaček 16"/>
              <p:cNvSpPr/>
              <p:nvPr/>
            </p:nvSpPr>
            <p:spPr>
              <a:xfrm>
                <a:off x="9078753" y="3129196"/>
                <a:ext cx="2287747" cy="861775"/>
              </a:xfrm>
              <a:prstGeom prst="wedgeRoundRectCallout">
                <a:avLst>
                  <a:gd name="adj1" fmla="val -31682"/>
                  <a:gd name="adj2" fmla="val 114037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sl-SI" dirty="0" smtClean="0"/>
                  <a:t>Kje leži naš domači kraj?</a:t>
                </a:r>
                <a:endParaRPr lang="sl-SI" dirty="0"/>
              </a:p>
            </p:txBody>
          </p:sp>
        </p:grpSp>
        <p:sp>
          <p:nvSpPr>
            <p:cNvPr id="19" name="Elipsa 18"/>
            <p:cNvSpPr/>
            <p:nvPr/>
          </p:nvSpPr>
          <p:spPr>
            <a:xfrm>
              <a:off x="6628674" y="3831743"/>
              <a:ext cx="718457" cy="67246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528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80"/>
    </mc:Choice>
    <mc:Fallback xmlns="">
      <p:transition spd="slow" advTm="42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80239" y="689548"/>
            <a:ext cx="5715827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Kaj pa, kadar je vreme slabo, deževno, megleno, nevihtno? Takrat oblaki zastirajo sonce in pogled na zvezde in težko določimo strani neba. </a:t>
            </a:r>
            <a:endParaRPr lang="sl-SI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221" y="3067050"/>
            <a:ext cx="3790950" cy="3790950"/>
          </a:xfrm>
          <a:prstGeom prst="rect">
            <a:avLst/>
          </a:prstGeom>
        </p:spPr>
      </p:pic>
      <p:sp>
        <p:nvSpPr>
          <p:cNvPr id="4" name="Zaobljen pravokotni oblaček 3"/>
          <p:cNvSpPr/>
          <p:nvPr/>
        </p:nvSpPr>
        <p:spPr>
          <a:xfrm>
            <a:off x="6160957" y="689548"/>
            <a:ext cx="4971739" cy="2754600"/>
          </a:xfrm>
          <a:prstGeom prst="wedgeRoundRectCallout">
            <a:avLst>
              <a:gd name="adj1" fmla="val 35247"/>
              <a:gd name="adj2" fmla="val 9678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Takrat si pa pomagamo s </a:t>
            </a:r>
            <a:r>
              <a:rPr lang="sl-SI" sz="2800" b="1" dirty="0" smtClean="0"/>
              <a:t>KOMPASOM</a:t>
            </a:r>
            <a:r>
              <a:rPr lang="sl-SI" sz="2800" dirty="0" smtClean="0"/>
              <a:t>. Kompas ima magnetno iglo, ki vedno kaže proti </a:t>
            </a:r>
            <a:r>
              <a:rPr lang="sl-SI" sz="2800" b="1" dirty="0" smtClean="0"/>
              <a:t>SEVERU</a:t>
            </a:r>
            <a:r>
              <a:rPr lang="sl-SI" sz="2800" dirty="0" smtClean="0"/>
              <a:t>. Z njim se lahko orientiramo podnevi in ponoči. Tudi v slabem vremenu.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21977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39"/>
    </mc:Choice>
    <mc:Fallback xmlns="">
      <p:transition spd="slow" advTm="3153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5" r="12684"/>
          <a:stretch/>
        </p:blipFill>
        <p:spPr>
          <a:xfrm>
            <a:off x="644577" y="324464"/>
            <a:ext cx="5696264" cy="6412875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6836310" y="218712"/>
            <a:ext cx="3772188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KOMPAS</a:t>
            </a:r>
            <a:endParaRPr lang="sl-SI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6529078" y="1438339"/>
            <a:ext cx="429047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Naprava za določanje </a:t>
            </a:r>
          </a:p>
          <a:p>
            <a:pPr algn="ctr"/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strani neba.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6836310" y="4689291"/>
            <a:ext cx="36760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Je najbolj </a:t>
            </a:r>
          </a:p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zanesljiva.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36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40"/>
    </mc:Choice>
    <mc:Fallback xmlns="">
      <p:transition spd="slow" advTm="1254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3" t="2385" r="20926" b="-2385"/>
          <a:stretch/>
        </p:blipFill>
        <p:spPr>
          <a:xfrm>
            <a:off x="3342806" y="916274"/>
            <a:ext cx="5411450" cy="5029200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7375161" y="1194270"/>
            <a:ext cx="4652316" cy="1458989"/>
            <a:chOff x="7375161" y="1194270"/>
            <a:chExt cx="4652316" cy="1458989"/>
          </a:xfrm>
        </p:grpSpPr>
        <p:cxnSp>
          <p:nvCxnSpPr>
            <p:cNvPr id="4" name="Raven puščični povezovalnik 3"/>
            <p:cNvCxnSpPr/>
            <p:nvPr/>
          </p:nvCxnSpPr>
          <p:spPr>
            <a:xfrm flipV="1">
              <a:off x="7375161" y="1963711"/>
              <a:ext cx="2173573" cy="68954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" name="Pravokotnik 4"/>
            <p:cNvSpPr/>
            <p:nvPr/>
          </p:nvSpPr>
          <p:spPr>
            <a:xfrm>
              <a:off x="8960612" y="1194270"/>
              <a:ext cx="306686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sl-SI" sz="32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ŠTEVILČNICA</a:t>
              </a:r>
              <a:endParaRPr lang="sl-SI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7150308" y="3700696"/>
            <a:ext cx="4761753" cy="1632980"/>
            <a:chOff x="7150308" y="3700696"/>
            <a:chExt cx="4761753" cy="1632980"/>
          </a:xfrm>
        </p:grpSpPr>
        <p:cxnSp>
          <p:nvCxnSpPr>
            <p:cNvPr id="6" name="Raven puščični povezovalnik 5"/>
            <p:cNvCxnSpPr/>
            <p:nvPr/>
          </p:nvCxnSpPr>
          <p:spPr>
            <a:xfrm>
              <a:off x="7150308" y="3700696"/>
              <a:ext cx="2001187" cy="102729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Pravokotnik 8"/>
            <p:cNvSpPr/>
            <p:nvPr/>
          </p:nvSpPr>
          <p:spPr>
            <a:xfrm>
              <a:off x="9076028" y="4256458"/>
              <a:ext cx="2836033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sl-SI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OZNAKE ZA </a:t>
              </a:r>
            </a:p>
            <a:p>
              <a:pPr algn="ctr"/>
              <a:r>
                <a:rPr lang="sl-SI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SMERI NEBA</a:t>
              </a:r>
              <a:endParaRPr lang="sl-SI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422199" y="2850661"/>
            <a:ext cx="5453945" cy="1077218"/>
            <a:chOff x="422199" y="2850661"/>
            <a:chExt cx="5453945" cy="1077218"/>
          </a:xfrm>
        </p:grpSpPr>
        <p:cxnSp>
          <p:nvCxnSpPr>
            <p:cNvPr id="11" name="Raven puščični povezovalnik 10"/>
            <p:cNvCxnSpPr/>
            <p:nvPr/>
          </p:nvCxnSpPr>
          <p:spPr>
            <a:xfrm flipH="1">
              <a:off x="2428406" y="3324067"/>
              <a:ext cx="3447738" cy="37662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Pravokotnik 14"/>
            <p:cNvSpPr/>
            <p:nvPr/>
          </p:nvSpPr>
          <p:spPr>
            <a:xfrm>
              <a:off x="422199" y="2850661"/>
              <a:ext cx="2738250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sl-SI" sz="32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MAGNETNA </a:t>
              </a:r>
            </a:p>
            <a:p>
              <a:pPr algn="ctr"/>
              <a:r>
                <a:rPr lang="sl-SI" sz="32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IGLA</a:t>
              </a:r>
              <a:endParaRPr lang="sl-SI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099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40"/>
    </mc:Choice>
    <mc:Fallback xmlns="">
      <p:transition spd="slow" advTm="16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5665" y="299086"/>
            <a:ext cx="11950707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Oznake za smeri neba so na kompasu</a:t>
            </a:r>
          </a:p>
          <a:p>
            <a:pPr algn="ctr"/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 angleškem jeziku: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457070"/>
              </p:ext>
            </p:extLst>
          </p:nvPr>
        </p:nvGraphicFramePr>
        <p:xfrm>
          <a:off x="2017018" y="2653397"/>
          <a:ext cx="8128000" cy="3657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4021983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26599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54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N</a:t>
                      </a:r>
                      <a:r>
                        <a:rPr lang="sl-SI" sz="5400" b="0" dirty="0" smtClean="0">
                          <a:latin typeface="Comic Sans MS" panose="030F0702030302020204" pitchFamily="66" charset="0"/>
                        </a:rPr>
                        <a:t>ORTH</a:t>
                      </a:r>
                      <a:endParaRPr lang="sl-SI" sz="54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4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sl-SI" sz="5400" b="0" dirty="0" smtClean="0">
                          <a:latin typeface="Comic Sans MS" panose="030F0702030302020204" pitchFamily="66" charset="0"/>
                        </a:rPr>
                        <a:t>EVER</a:t>
                      </a:r>
                      <a:endParaRPr lang="sl-SI" sz="54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81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5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sl-SI" sz="5400" dirty="0" smtClean="0">
                          <a:latin typeface="Comic Sans MS" panose="030F0702030302020204" pitchFamily="66" charset="0"/>
                        </a:rPr>
                        <a:t>OUTH</a:t>
                      </a:r>
                      <a:endParaRPr lang="sl-SI" sz="5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J</a:t>
                      </a:r>
                      <a:r>
                        <a:rPr lang="sl-SI" sz="5400" dirty="0" smtClean="0">
                          <a:latin typeface="Comic Sans MS" panose="030F0702030302020204" pitchFamily="66" charset="0"/>
                        </a:rPr>
                        <a:t>UG</a:t>
                      </a:r>
                      <a:endParaRPr lang="sl-SI" sz="5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445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5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  <a:r>
                        <a:rPr lang="sl-SI" sz="5400" dirty="0" smtClean="0">
                          <a:latin typeface="Comic Sans MS" panose="030F0702030302020204" pitchFamily="66" charset="0"/>
                        </a:rPr>
                        <a:t>AST</a:t>
                      </a:r>
                      <a:endParaRPr lang="sl-SI" sz="5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V</a:t>
                      </a:r>
                      <a:r>
                        <a:rPr lang="sl-SI" sz="5400" dirty="0" smtClean="0">
                          <a:latin typeface="Comic Sans MS" panose="030F0702030302020204" pitchFamily="66" charset="0"/>
                        </a:rPr>
                        <a:t>ZHOD</a:t>
                      </a:r>
                      <a:endParaRPr lang="sl-SI" sz="5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96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5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W</a:t>
                      </a:r>
                      <a:r>
                        <a:rPr lang="sl-SI" sz="5400" dirty="0" smtClean="0">
                          <a:latin typeface="Comic Sans MS" panose="030F0702030302020204" pitchFamily="66" charset="0"/>
                        </a:rPr>
                        <a:t>EST</a:t>
                      </a:r>
                      <a:endParaRPr lang="sl-SI" sz="5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5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Z</a:t>
                      </a:r>
                      <a:r>
                        <a:rPr lang="sl-SI" sz="5400" dirty="0" smtClean="0">
                          <a:latin typeface="Comic Sans MS" panose="030F0702030302020204" pitchFamily="66" charset="0"/>
                        </a:rPr>
                        <a:t>AHOD</a:t>
                      </a:r>
                      <a:endParaRPr lang="sl-SI" sz="5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362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32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03"/>
    </mc:Choice>
    <mc:Fallback xmlns="">
      <p:transition spd="slow" advTm="3020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253398" y="668272"/>
            <a:ext cx="452399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Naloga zate…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7"/>
          <a:stretch/>
        </p:blipFill>
        <p:spPr>
          <a:xfrm>
            <a:off x="7888674" y="1267097"/>
            <a:ext cx="4671654" cy="508934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0" t="3190" b="58998"/>
          <a:stretch/>
        </p:blipFill>
        <p:spPr>
          <a:xfrm>
            <a:off x="412831" y="2808514"/>
            <a:ext cx="2522002" cy="2442754"/>
          </a:xfrm>
          <a:prstGeom prst="rect">
            <a:avLst/>
          </a:prstGeom>
        </p:spPr>
      </p:pic>
      <p:sp>
        <p:nvSpPr>
          <p:cNvPr id="3" name="Zaobljen pravokotni oblaček 2"/>
          <p:cNvSpPr/>
          <p:nvPr/>
        </p:nvSpPr>
        <p:spPr>
          <a:xfrm>
            <a:off x="3650419" y="2175465"/>
            <a:ext cx="4131514" cy="4323805"/>
          </a:xfrm>
          <a:prstGeom prst="wedgeRoundRectCallout">
            <a:avLst>
              <a:gd name="adj1" fmla="val 75965"/>
              <a:gd name="adj2" fmla="val 583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Opazuj, kje vzhaja sonce. Tam je torej vzhod. Obrni se tako, da z DESNO ROKO kažeš proti vzhodu in z LEVO proti zahodu.  </a:t>
            </a:r>
          </a:p>
          <a:p>
            <a:pPr algn="ctr"/>
            <a:r>
              <a:rPr lang="sl-SI" sz="2800" dirty="0" smtClean="0"/>
              <a:t>Sedaj tudi veš, da je pred tabo SEVER in za tabo je JUG.</a:t>
            </a:r>
          </a:p>
          <a:p>
            <a:pPr algn="ctr"/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24938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07"/>
    </mc:Choice>
    <mc:Fallback xmlns="">
      <p:transition spd="slow" advTm="3160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790980" y="327074"/>
            <a:ext cx="8334334" cy="1200329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72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ORIENTIRATI SE</a:t>
            </a:r>
            <a:endParaRPr lang="sl-SI" sz="7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2514735" y="1855831"/>
            <a:ext cx="7162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Se znajdemo v okolju.</a:t>
            </a:r>
            <a:endParaRPr lang="sl-SI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2193333" y="3707753"/>
            <a:ext cx="7805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Znamo določiti kje smo.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704418" y="5599544"/>
            <a:ext cx="8783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Znamo določiti kam gremo.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0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91"/>
    </mc:Choice>
    <mc:Fallback xmlns="">
      <p:transition spd="slow" advTm="1279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84683" y="341152"/>
            <a:ext cx="7952819" cy="92333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ORIENTACIJA DANES</a:t>
            </a:r>
            <a:endParaRPr lang="sl-SI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11" y="1834108"/>
            <a:ext cx="5572667" cy="371225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478" y="1834108"/>
            <a:ext cx="5895643" cy="4281879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3904110" y="5546361"/>
            <a:ext cx="4414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GPS- navigacija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102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29"/>
    </mc:Choice>
    <mc:Fallback xmlns="">
      <p:transition spd="slow" advTm="2402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95"/>
          <a:stretch/>
        </p:blipFill>
        <p:spPr>
          <a:xfrm>
            <a:off x="-941102" y="1734644"/>
            <a:ext cx="3744263" cy="5318229"/>
          </a:xfrm>
          <a:prstGeom prst="rect">
            <a:avLst/>
          </a:prstGeom>
        </p:spPr>
      </p:pic>
      <p:sp>
        <p:nvSpPr>
          <p:cNvPr id="4" name="Oblak 3"/>
          <p:cNvSpPr/>
          <p:nvPr/>
        </p:nvSpPr>
        <p:spPr>
          <a:xfrm>
            <a:off x="3687581" y="224852"/>
            <a:ext cx="8349521" cy="4631961"/>
          </a:xfrm>
          <a:prstGeom prst="cloudCallout">
            <a:avLst>
              <a:gd name="adj1" fmla="val -70986"/>
              <a:gd name="adj2" fmla="val -222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Kako pa so se </a:t>
            </a:r>
          </a:p>
          <a:p>
            <a:pPr algn="ctr"/>
            <a:r>
              <a:rPr lang="sl-SI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ljudje </a:t>
            </a:r>
            <a:r>
              <a:rPr lang="sl-SI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orientirali </a:t>
            </a:r>
            <a:endParaRPr lang="sl-SI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sl-SI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včasih?</a:t>
            </a:r>
          </a:p>
        </p:txBody>
      </p:sp>
    </p:spTree>
    <p:extLst>
      <p:ext uri="{BB962C8B-B14F-4D97-AF65-F5344CB8AC3E}">
        <p14:creationId xmlns:p14="http://schemas.microsoft.com/office/powerpoint/2010/main" val="251501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90"/>
    </mc:Choice>
    <mc:Fallback xmlns="">
      <p:transition spd="slow" advTm="799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870374" y="1408357"/>
            <a:ext cx="483497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DOBRO SO </a:t>
            </a:r>
          </a:p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ZNALI </a:t>
            </a:r>
          </a:p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OPAZOVATI </a:t>
            </a:r>
          </a:p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OKOLJE!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4"/>
          <a:stretch/>
        </p:blipFill>
        <p:spPr>
          <a:xfrm>
            <a:off x="0" y="-36529"/>
            <a:ext cx="4961744" cy="689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1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3"/>
    </mc:Choice>
    <mc:Fallback xmlns="">
      <p:transition spd="slow" advTm="678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46138" y="433471"/>
            <a:ext cx="772519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Opazovali so sonce!</a:t>
            </a:r>
            <a:endParaRPr lang="sl-SI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4"/>
          <a:stretch/>
        </p:blipFill>
        <p:spPr>
          <a:xfrm>
            <a:off x="216342" y="1933732"/>
            <a:ext cx="5772641" cy="362275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3"/>
          <a:stretch/>
        </p:blipFill>
        <p:spPr>
          <a:xfrm>
            <a:off x="5976083" y="1933732"/>
            <a:ext cx="6041380" cy="3622758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867915" y="5556489"/>
            <a:ext cx="4469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Sončni zahod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6628526" y="5556489"/>
            <a:ext cx="4451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Sončni vzhod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30" y="-15725"/>
            <a:ext cx="3056432" cy="305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2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86"/>
    </mc:Choice>
    <mc:Fallback xmlns="">
      <p:transition spd="slow" advTm="2578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13" y="117903"/>
            <a:ext cx="10110146" cy="6740097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922614" y="5934670"/>
            <a:ext cx="6798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Opazovali so zvezde!</a:t>
            </a:r>
            <a:endParaRPr lang="sl-SI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402" y="-3745"/>
            <a:ext cx="3030031" cy="3030031"/>
          </a:xfrm>
          <a:prstGeom prst="rect">
            <a:avLst/>
          </a:prstGeom>
        </p:spPr>
      </p:pic>
      <p:sp>
        <p:nvSpPr>
          <p:cNvPr id="5" name="Zaobljen pravokotni oblaček 4"/>
          <p:cNvSpPr/>
          <p:nvPr/>
        </p:nvSpPr>
        <p:spPr>
          <a:xfrm>
            <a:off x="1888761" y="479685"/>
            <a:ext cx="2063883" cy="1334125"/>
          </a:xfrm>
          <a:prstGeom prst="wedgeRoundRectCallout">
            <a:avLst>
              <a:gd name="adj1" fmla="val -53485"/>
              <a:gd name="adj2" fmla="val 7598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Poskusi jo poiskati </a:t>
            </a:r>
          </a:p>
          <a:p>
            <a:pPr algn="ctr"/>
            <a:r>
              <a:rPr lang="sl-SI" sz="2400" dirty="0" smtClean="0"/>
              <a:t>tudi ti!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71737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95"/>
    </mc:Choice>
    <mc:Fallback xmlns="">
      <p:transition spd="slow" advTm="1929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54" y="30661"/>
            <a:ext cx="10013430" cy="6827339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3923668" y="5771792"/>
            <a:ext cx="7079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Opazovali so drevesa!</a:t>
            </a:r>
            <a:endParaRPr lang="sl-SI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1950"/>
            <a:ext cx="3790950" cy="3790950"/>
          </a:xfrm>
          <a:prstGeom prst="rect">
            <a:avLst/>
          </a:prstGeom>
        </p:spPr>
      </p:pic>
      <p:sp>
        <p:nvSpPr>
          <p:cNvPr id="5" name="Zaobljen pravokotni oblaček 4"/>
          <p:cNvSpPr/>
          <p:nvPr/>
        </p:nvSpPr>
        <p:spPr>
          <a:xfrm>
            <a:off x="2698230" y="269823"/>
            <a:ext cx="2653259" cy="1139252"/>
          </a:xfrm>
          <a:prstGeom prst="wedgeRoundRectCallout">
            <a:avLst>
              <a:gd name="adj1" fmla="val -69648"/>
              <a:gd name="adj2" fmla="val 8092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Kjer je na drevesu mah, je sever!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21053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43"/>
    </mc:Choice>
    <mc:Fallback xmlns="">
      <p:transition spd="slow" advTm="1434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732656" y="973643"/>
            <a:ext cx="890660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Kadar znamo določiti </a:t>
            </a:r>
          </a:p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 eno smer neba, poznamo </a:t>
            </a:r>
          </a:p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tudi ostale strani neba.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27"/>
          <a:stretch/>
        </p:blipFill>
        <p:spPr>
          <a:xfrm>
            <a:off x="3494224" y="3558966"/>
            <a:ext cx="5383467" cy="32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03"/>
    </mc:Choice>
    <mc:Fallback xmlns="">
      <p:transition spd="slow" advTm="940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5|2.9|3.2|2.9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253</Words>
  <Application>Microsoft Office PowerPoint</Application>
  <PresentationFormat>Širokozaslonsko</PresentationFormat>
  <Paragraphs>61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Officeova tema</vt:lpstr>
      <vt:lpstr>ORIENTACIJA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ORIENTACIJA</dc:title>
  <dc:creator>Uporabnik sistema Windows</dc:creator>
  <cp:lastModifiedBy>OS Smarjeta 07</cp:lastModifiedBy>
  <cp:revision>21</cp:revision>
  <dcterms:created xsi:type="dcterms:W3CDTF">2020-03-24T08:53:52Z</dcterms:created>
  <dcterms:modified xsi:type="dcterms:W3CDTF">2020-03-25T18:14:25Z</dcterms:modified>
</cp:coreProperties>
</file>