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66" r:id="rId3"/>
    <p:sldId id="261" r:id="rId4"/>
    <p:sldId id="262" r:id="rId5"/>
    <p:sldId id="265" r:id="rId6"/>
    <p:sldId id="268" r:id="rId7"/>
    <p:sldId id="256" r:id="rId8"/>
    <p:sldId id="259" r:id="rId9"/>
    <p:sldId id="260" r:id="rId10"/>
    <p:sldId id="269" r:id="rId11"/>
    <p:sldId id="270" r:id="rId12"/>
    <p:sldId id="272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970" autoAdjust="0"/>
  </p:normalViewPr>
  <p:slideViewPr>
    <p:cSldViewPr snapToGrid="0">
      <p:cViewPr varScale="1">
        <p:scale>
          <a:sx n="123" d="100"/>
          <a:sy n="123" d="100"/>
        </p:scale>
        <p:origin x="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9BD89-E106-4F20-A338-3C9F4D5696A2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7306F-381E-4F32-A00E-BD505BE42B0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132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7306F-381E-4F32-A00E-BD505BE42B05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2908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7306F-381E-4F32-A00E-BD505BE42B05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6387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5649273-1E9B-472C-B52F-A73A6FCD2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E64D418F-13A5-4E12-BD3B-A9E8EF5DE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6EA060A6-0945-4228-99F5-A7EA3B090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D02D-006A-4EF4-BAC1-D91750DE1FF8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DF3BE466-7BF6-44CD-B33E-47DF46C0C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4F275E5D-C294-41D6-BA23-812D927EB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9DA6-DFD5-4FB4-86FE-0BC8DB6A3A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0035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5016115-7200-485F-B892-41BF04280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="" xmlns:a16="http://schemas.microsoft.com/office/drawing/2014/main" id="{0C4CE225-EB65-48F5-AE64-387FFF16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2D0CC490-6346-4979-B68B-A2ABFD338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D02D-006A-4EF4-BAC1-D91750DE1FF8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AE8E0903-E1D5-47BD-84A1-1179E1F7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4D1A570D-DE8E-4611-B854-61E20F527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9DA6-DFD5-4FB4-86FE-0BC8DB6A3A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0950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="" xmlns:a16="http://schemas.microsoft.com/office/drawing/2014/main" id="{13FE0105-E6D2-494C-BBBF-2A61790010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="" xmlns:a16="http://schemas.microsoft.com/office/drawing/2014/main" id="{0B4E31A4-6A20-47F4-B9A1-F9CD67C0E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B2A3AFBC-240D-4AF8-82BE-EF372F882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D02D-006A-4EF4-BAC1-D91750DE1FF8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24812A6D-4EDD-46F3-81CF-E59AA5C2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0EB2657D-5499-4C25-8047-C78FE5027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9DA6-DFD5-4FB4-86FE-0BC8DB6A3A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185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BCEDC5C-4E88-454E-A093-8BE69B990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F35AE28E-8DA9-4B12-B6DB-A96C044E8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A457E24C-F8F7-4ADD-B53D-A74EF0A4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D02D-006A-4EF4-BAC1-D91750DE1FF8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CF950E84-070B-47FC-82B3-901D70DA3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E8692E17-3C48-42FF-B518-6818E11C8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9DA6-DFD5-4FB4-86FE-0BC8DB6A3A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715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31788B9-2C40-470B-A55B-3C7EBC3B3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2CDFADD1-CBA7-4C51-891F-6C69B647F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DA6427FC-7F60-4690-9020-E13B6A355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D02D-006A-4EF4-BAC1-D91750DE1FF8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CBF9930E-2482-424B-9E7C-08AA00C3F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9F2656E6-4504-4F18-B987-8B76561A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9DA6-DFD5-4FB4-86FE-0BC8DB6A3A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014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ABB6CC1-F7AC-44CA-8619-5ABBC7F9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59DD3665-F53B-41C0-8DFB-03A64763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="" xmlns:a16="http://schemas.microsoft.com/office/drawing/2014/main" id="{98C27484-D1E3-4405-A09E-A3DEFB2EA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53E0C8EC-630B-419D-B818-7FEE3938D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D02D-006A-4EF4-BAC1-D91750DE1FF8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441C6FEC-4805-446E-971E-006A497A0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C5C1441F-E8F6-4AB8-85C0-702F3C54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9DA6-DFD5-4FB4-86FE-0BC8DB6A3A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997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E76F26E-EB6A-488E-BC2F-4F8DABF22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65DE4306-8A0B-4951-B41C-9B711FC63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="" xmlns:a16="http://schemas.microsoft.com/office/drawing/2014/main" id="{815B2C91-4E11-41B8-8594-977DE7768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="" xmlns:a16="http://schemas.microsoft.com/office/drawing/2014/main" id="{BDE2DF0B-4736-4C6F-A8DA-E59DE7E2D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="" xmlns:a16="http://schemas.microsoft.com/office/drawing/2014/main" id="{DD0B2771-0A18-4058-ACEC-2C5B1A073C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="" xmlns:a16="http://schemas.microsoft.com/office/drawing/2014/main" id="{4C1173F7-41FA-43F5-80D5-370AF9CA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D02D-006A-4EF4-BAC1-D91750DE1FF8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="" xmlns:a16="http://schemas.microsoft.com/office/drawing/2014/main" id="{63741ABC-2927-43F0-A1AC-84329136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="" xmlns:a16="http://schemas.microsoft.com/office/drawing/2014/main" id="{78783DD7-1F3C-4AD5-B803-D45D2AAFF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9DA6-DFD5-4FB4-86FE-0BC8DB6A3A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633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7F89279-577A-470C-B5F9-8B587A261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="" xmlns:a16="http://schemas.microsoft.com/office/drawing/2014/main" id="{E2062D59-5135-4102-A1A7-DDC4D3C4A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D02D-006A-4EF4-BAC1-D91750DE1FF8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="" xmlns:a16="http://schemas.microsoft.com/office/drawing/2014/main" id="{E298045F-B535-4626-AA67-3163B428B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="" xmlns:a16="http://schemas.microsoft.com/office/drawing/2014/main" id="{308663AA-D703-45CF-93EE-077F4C397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9DA6-DFD5-4FB4-86FE-0BC8DB6A3A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756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="" xmlns:a16="http://schemas.microsoft.com/office/drawing/2014/main" id="{681B259A-9430-4318-BA04-CBAD733C9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D02D-006A-4EF4-BAC1-D91750DE1FF8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="" xmlns:a16="http://schemas.microsoft.com/office/drawing/2014/main" id="{5DFF18AF-AA15-4332-B9E9-AADC0DBAE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="" xmlns:a16="http://schemas.microsoft.com/office/drawing/2014/main" id="{3EB035FD-385F-4040-B4EF-E8CC809E7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9DA6-DFD5-4FB4-86FE-0BC8DB6A3A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645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1058765-6B61-40A7-BC0D-F2F512E46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BD76737A-4EB3-4A2A-830E-BC67CAF11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="" xmlns:a16="http://schemas.microsoft.com/office/drawing/2014/main" id="{9871612D-87BF-4D47-A00D-27BBC66AE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0F155FEE-57B6-46D7-A149-BFBF054E4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D02D-006A-4EF4-BAC1-D91750DE1FF8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0249762D-94E0-4057-B9BD-364368199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279619DB-6B06-4596-AD9F-B7BCEA913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9DA6-DFD5-4FB4-86FE-0BC8DB6A3A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2136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9C70216-F63E-4E1C-BF29-B49820FFB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="" xmlns:a16="http://schemas.microsoft.com/office/drawing/2014/main" id="{14600B89-0A68-4AA4-BF7D-0C61D2A11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="" xmlns:a16="http://schemas.microsoft.com/office/drawing/2014/main" id="{08E00087-BE4E-4230-A578-EB766AA41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022B1D19-4E55-4541-A40C-C79ECCCD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D02D-006A-4EF4-BAC1-D91750DE1FF8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125B1675-0A8D-40D9-B726-DA7DA6E26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3FF8A44F-A055-426D-91F3-40783ABD4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9DA6-DFD5-4FB4-86FE-0BC8DB6A3A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618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="" xmlns:a16="http://schemas.microsoft.com/office/drawing/2014/main" id="{43A44F04-E741-43E7-84F8-42E4B0CAA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D31E5918-ED7C-420A-A9C4-2A6D377E1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F4C69047-45D6-4052-9582-FF7800539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FD02D-006A-4EF4-BAC1-D91750DE1FF8}" type="datetimeFigureOut">
              <a:rPr lang="sl-SI" smtClean="0"/>
              <a:t>10.5.2020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4CA01D84-C69A-4358-86AA-166B315F21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31DCCFDD-9C6F-4DB3-95D7-8A65D5283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F9DA6-DFD5-4FB4-86FE-0BC8DB6A3A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217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://www.freestockphotos.biz/stockphoto/10688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5" Type="http://schemas.openxmlformats.org/officeDocument/2006/relationships/hyperlink" Target="http://www.freestockphotos.biz/stockphoto/10688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the-smiling-pony.deviantart.com/art/raindrops-cutie-mark-273310756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hyperlink" Target="http://pixabay.com/en/emoticons-smilies-set-smiley-blue-150528/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s://pixabay.com/en/bucket-water-tub-container-pail-159476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hyperlink" Target="https://en.wikipedia.org/wiki/Southern_Cross_All-Stars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image" Target="../media/image23.png"/><Relationship Id="rId4" Type="http://schemas.openxmlformats.org/officeDocument/2006/relationships/hyperlink" Target="http://www.freestockphotos.biz/stockphoto/10688" TargetMode="External"/><Relationship Id="rId9" Type="http://schemas.openxmlformats.org/officeDocument/2006/relationships/hyperlink" Target="https://conanexiles.gamepedia.com/Wooden_Fenc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hyperlink" Target="https://pixabay.com/en/mice-mouse-rat-animal-gray-cute-161413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pixabay.com/en/refrigerator-kitchen-appliance-37099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hyperlink" Target="https://en.wikipedia.org/wiki/Odie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travel.stackexchange.com/questions/37249/small-suitcase-with-top-loading-does-it-exis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hyperlink" Target="https://www.goodfreephotos.com/vector-images/green-frog-vector.png.php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fazendoapropriafestablog.blogspot.com/2014/03/kit-personalizados-confeitaria-da-peppa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hyperlink" Target="https://pixabay.com/fr/oiseau-dessin-anim%C3%A9-dessin-battant-1297147/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pixabay.com/en/mahogany-plant-tree-tropical-2024632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hyperlink" Target="http://www.freestockphotos.biz/stockphoto/10688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hyperlink" Target="https://pixabay.com/en/bunny-rabbit-white-stupid-stand-311201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hyperlink" Target="https://pixabay.com/en/window-wooden-windows-open-1202902/" TargetMode="External"/><Relationship Id="rId4" Type="http://schemas.openxmlformats.org/officeDocument/2006/relationships/image" Target="../media/image13.png"/><Relationship Id="rId9" Type="http://schemas.openxmlformats.org/officeDocument/2006/relationships/hyperlink" Target="https://en.wikipedia.org/wiki/Southern_Cross_All-Sta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ven povezovalnik 6">
            <a:extLst>
              <a:ext uri="{FF2B5EF4-FFF2-40B4-BE49-F238E27FC236}">
                <a16:creationId xmlns="" xmlns:a16="http://schemas.microsoft.com/office/drawing/2014/main" id="{0C826EC6-A581-4293-A167-7A77A0B42922}"/>
              </a:ext>
            </a:extLst>
          </p:cNvPr>
          <p:cNvCxnSpPr>
            <a:cxnSpLocks/>
          </p:cNvCxnSpPr>
          <p:nvPr/>
        </p:nvCxnSpPr>
        <p:spPr>
          <a:xfrm>
            <a:off x="367723" y="6096000"/>
            <a:ext cx="11824277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jeZBesedilom 1">
            <a:extLst>
              <a:ext uri="{FF2B5EF4-FFF2-40B4-BE49-F238E27FC236}">
                <a16:creationId xmlns="" xmlns:a16="http://schemas.microsoft.com/office/drawing/2014/main" id="{4A652D7E-CA84-4870-9267-9E821D223803}"/>
              </a:ext>
            </a:extLst>
          </p:cNvPr>
          <p:cNvSpPr txBox="1"/>
          <p:nvPr/>
        </p:nvSpPr>
        <p:spPr>
          <a:xfrm>
            <a:off x="1857388" y="901776"/>
            <a:ext cx="696733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8800" b="1" dirty="0">
                <a:solidFill>
                  <a:srgbClr val="C00000"/>
                </a:solidFill>
              </a:rPr>
              <a:t>PREDLOGI</a:t>
            </a:r>
          </a:p>
          <a:p>
            <a:pPr algn="ctr"/>
            <a:endParaRPr lang="sl-SI" sz="4800" dirty="0"/>
          </a:p>
          <a:p>
            <a:pPr algn="ctr"/>
            <a:endParaRPr lang="sl-SI" sz="4800" dirty="0"/>
          </a:p>
          <a:p>
            <a:pPr algn="ctr"/>
            <a:r>
              <a:rPr lang="sl-SI" sz="4800" b="1" dirty="0"/>
              <a:t>V</a:t>
            </a:r>
            <a:r>
              <a:rPr lang="sl-SI" sz="4800" dirty="0"/>
              <a:t> – </a:t>
            </a:r>
            <a:r>
              <a:rPr lang="sl-SI" sz="4800" b="1" dirty="0"/>
              <a:t>IZ</a:t>
            </a:r>
          </a:p>
          <a:p>
            <a:pPr algn="ctr"/>
            <a:endParaRPr lang="sl-SI" sz="3200" dirty="0"/>
          </a:p>
          <a:p>
            <a:pPr algn="ctr"/>
            <a:r>
              <a:rPr lang="sl-SI" sz="4800" b="1" dirty="0"/>
              <a:t>NA</a:t>
            </a:r>
            <a:r>
              <a:rPr lang="sl-SI" sz="4800" dirty="0"/>
              <a:t> – </a:t>
            </a:r>
            <a:r>
              <a:rPr lang="sl-SI" sz="4800" b="1" dirty="0"/>
              <a:t>Z</a:t>
            </a:r>
            <a:r>
              <a:rPr lang="sl-SI" sz="4800" dirty="0"/>
              <a:t>/</a:t>
            </a:r>
            <a:r>
              <a:rPr lang="sl-SI" sz="4800" b="1" dirty="0"/>
              <a:t>S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C6001379-B64D-4D54-919B-9796F33B20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67723" y="4087703"/>
            <a:ext cx="2001529" cy="1788422"/>
          </a:xfrm>
          <a:prstGeom prst="rect">
            <a:avLst/>
          </a:prstGeom>
        </p:spPr>
      </p:pic>
      <p:sp>
        <p:nvSpPr>
          <p:cNvPr id="3" name="Oblaček govora: elipsa 2">
            <a:extLst>
              <a:ext uri="{FF2B5EF4-FFF2-40B4-BE49-F238E27FC236}">
                <a16:creationId xmlns="" xmlns:a16="http://schemas.microsoft.com/office/drawing/2014/main" id="{A5D95407-0DAF-4E8E-9378-947A7023AB1F}"/>
              </a:ext>
            </a:extLst>
          </p:cNvPr>
          <p:cNvSpPr/>
          <p:nvPr/>
        </p:nvSpPr>
        <p:spPr>
          <a:xfrm>
            <a:off x="7914290" y="330080"/>
            <a:ext cx="3105807" cy="1747537"/>
          </a:xfrm>
          <a:prstGeom prst="wedgeEllipseCallout">
            <a:avLst>
              <a:gd name="adj1" fmla="val 14359"/>
              <a:gd name="adj2" fmla="val 92893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chemeClr val="tx1"/>
                </a:solidFill>
              </a:rPr>
              <a:t>Sem </a:t>
            </a:r>
            <a:br>
              <a:rPr lang="sl-SI" sz="2800" dirty="0">
                <a:solidFill>
                  <a:schemeClr val="tx1"/>
                </a:solidFill>
              </a:rPr>
            </a:br>
            <a:r>
              <a:rPr lang="sl-SI" sz="2800" dirty="0">
                <a:solidFill>
                  <a:srgbClr val="C00000"/>
                </a:solidFill>
              </a:rPr>
              <a:t>v</a:t>
            </a:r>
            <a:r>
              <a:rPr lang="sl-SI" sz="2800" dirty="0">
                <a:solidFill>
                  <a:schemeClr val="tx1"/>
                </a:solidFill>
              </a:rPr>
              <a:t> skodelici.</a:t>
            </a:r>
            <a:r>
              <a:rPr lang="sl-SI" sz="2800" dirty="0"/>
              <a:t>.</a:t>
            </a:r>
          </a:p>
        </p:txBody>
      </p:sp>
      <p:sp>
        <p:nvSpPr>
          <p:cNvPr id="6" name="Oblaček govora: elipsa 5">
            <a:extLst>
              <a:ext uri="{FF2B5EF4-FFF2-40B4-BE49-F238E27FC236}">
                <a16:creationId xmlns="" xmlns:a16="http://schemas.microsoft.com/office/drawing/2014/main" id="{F97F8664-EAD8-4A53-AC9D-0F51A97A02B3}"/>
              </a:ext>
            </a:extLst>
          </p:cNvPr>
          <p:cNvSpPr/>
          <p:nvPr/>
        </p:nvSpPr>
        <p:spPr>
          <a:xfrm>
            <a:off x="626122" y="2333084"/>
            <a:ext cx="3317816" cy="1534744"/>
          </a:xfrm>
          <a:prstGeom prst="wedgeEllipseCallout">
            <a:avLst>
              <a:gd name="adj1" fmla="val -14556"/>
              <a:gd name="adj2" fmla="val 72349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chemeClr val="tx1"/>
                </a:solidFill>
              </a:rPr>
              <a:t>Pridi </a:t>
            </a:r>
            <a:br>
              <a:rPr lang="sl-SI" sz="2800" dirty="0">
                <a:solidFill>
                  <a:schemeClr val="tx1"/>
                </a:solidFill>
              </a:rPr>
            </a:br>
            <a:r>
              <a:rPr lang="sl-SI" sz="2800" dirty="0">
                <a:solidFill>
                  <a:srgbClr val="C00000"/>
                </a:solidFill>
              </a:rPr>
              <a:t>iz</a:t>
            </a:r>
            <a:r>
              <a:rPr lang="sl-SI" sz="2800" dirty="0">
                <a:solidFill>
                  <a:schemeClr val="tx1"/>
                </a:solidFill>
              </a:rPr>
              <a:t> skodelice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  <a:endParaRPr lang="sl-SI" sz="2400" dirty="0"/>
          </a:p>
        </p:txBody>
      </p:sp>
      <p:pic>
        <p:nvPicPr>
          <p:cNvPr id="5" name="Picture 2" descr="Bitmoji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444" y="2461358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967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16"/>
    </mc:Choice>
    <mc:Fallback xmlns="">
      <p:transition spd="slow" advTm="391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="" xmlns:a16="http://schemas.microsoft.com/office/drawing/2014/main" id="{34FB8950-BEDD-4462-B344-957E9AD75A4A}"/>
              </a:ext>
            </a:extLst>
          </p:cNvPr>
          <p:cNvSpPr txBox="1"/>
          <p:nvPr/>
        </p:nvSpPr>
        <p:spPr>
          <a:xfrm>
            <a:off x="1056042" y="473337"/>
            <a:ext cx="10079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/>
              <a:t>Predlog </a:t>
            </a:r>
            <a:r>
              <a:rPr lang="sl-SI" sz="3600" b="1" dirty="0"/>
              <a:t>izgovorimo </a:t>
            </a:r>
            <a:r>
              <a:rPr lang="sl-SI" sz="3600" b="1" dirty="0">
                <a:solidFill>
                  <a:srgbClr val="C00000"/>
                </a:solidFill>
              </a:rPr>
              <a:t>povezano</a:t>
            </a:r>
            <a:r>
              <a:rPr lang="sl-SI" sz="3600" b="1" dirty="0"/>
              <a:t> </a:t>
            </a:r>
            <a:r>
              <a:rPr lang="sl-SI" sz="3600" dirty="0"/>
              <a:t>z besedo, ki mu sledi.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="" xmlns:a16="http://schemas.microsoft.com/office/drawing/2014/main" id="{C0F85C75-F47F-4C48-83F7-8452BB240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854067"/>
              </p:ext>
            </p:extLst>
          </p:nvPr>
        </p:nvGraphicFramePr>
        <p:xfrm>
          <a:off x="1056042" y="1432960"/>
          <a:ext cx="9844144" cy="4951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9747">
                  <a:extLst>
                    <a:ext uri="{9D8B030D-6E8A-4147-A177-3AD203B41FA5}">
                      <a16:colId xmlns="" xmlns:a16="http://schemas.microsoft.com/office/drawing/2014/main" val="2379786208"/>
                    </a:ext>
                  </a:extLst>
                </a:gridCol>
                <a:gridCol w="5594397">
                  <a:extLst>
                    <a:ext uri="{9D8B030D-6E8A-4147-A177-3AD203B41FA5}">
                      <a16:colId xmlns="" xmlns:a16="http://schemas.microsoft.com/office/drawing/2014/main" val="1677853093"/>
                    </a:ext>
                  </a:extLst>
                </a:gridCol>
              </a:tblGrid>
              <a:tr h="1812263"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l-SI" sz="2800" dirty="0"/>
                    </a:p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4000" dirty="0"/>
                        <a:t>PIŠEMO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l-SI" sz="2000" dirty="0"/>
                    </a:p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4000" dirty="0"/>
                        <a:t>IZGOVORIMO</a:t>
                      </a:r>
                      <a:r>
                        <a:rPr lang="sl-SI" sz="2800" dirty="0"/>
                        <a:t>, </a:t>
                      </a:r>
                      <a:br>
                        <a:rPr lang="sl-SI" sz="2800" dirty="0"/>
                      </a:br>
                      <a:r>
                        <a:rPr lang="sl-SI" sz="2800" dirty="0"/>
                        <a:t>kot bi bilo napisano skupaj</a:t>
                      </a:r>
                    </a:p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l-SI" sz="2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57821946"/>
                  </a:ext>
                </a:extLst>
              </a:tr>
              <a:tr h="1046480"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l-SI" sz="1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l-SI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3870329"/>
                  </a:ext>
                </a:extLst>
              </a:tr>
              <a:tr h="1046480"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l-SI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l-SI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431426"/>
                  </a:ext>
                </a:extLst>
              </a:tr>
              <a:tr h="1046480"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l-SI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l-SI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4854759"/>
                  </a:ext>
                </a:extLst>
              </a:tr>
            </a:tbl>
          </a:graphicData>
        </a:graphic>
      </p:graphicFrame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1F05B786-93A1-4D3F-BF48-E91D44253E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335976" y="5232309"/>
            <a:ext cx="2001529" cy="1788422"/>
          </a:xfrm>
          <a:prstGeom prst="rect">
            <a:avLst/>
          </a:prstGeom>
        </p:spPr>
      </p:pic>
      <p:sp>
        <p:nvSpPr>
          <p:cNvPr id="7" name="Pravokotnik 6">
            <a:extLst>
              <a:ext uri="{FF2B5EF4-FFF2-40B4-BE49-F238E27FC236}">
                <a16:creationId xmlns="" xmlns:a16="http://schemas.microsoft.com/office/drawing/2014/main" id="{B7B37354-0EE1-40BA-8F9E-7FCC6E510468}"/>
              </a:ext>
            </a:extLst>
          </p:cNvPr>
          <p:cNvSpPr/>
          <p:nvPr/>
        </p:nvSpPr>
        <p:spPr>
          <a:xfrm>
            <a:off x="7101921" y="3429000"/>
            <a:ext cx="16164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000" dirty="0" err="1">
                <a:solidFill>
                  <a:srgbClr val="C00000"/>
                </a:solidFill>
              </a:rPr>
              <a:t>všoli</a:t>
            </a:r>
            <a:endParaRPr lang="sl-SI" sz="4000" dirty="0">
              <a:solidFill>
                <a:srgbClr val="C00000"/>
              </a:solidFill>
            </a:endParaRPr>
          </a:p>
        </p:txBody>
      </p:sp>
      <p:sp>
        <p:nvSpPr>
          <p:cNvPr id="8" name="Pravokotnik 7">
            <a:extLst>
              <a:ext uri="{FF2B5EF4-FFF2-40B4-BE49-F238E27FC236}">
                <a16:creationId xmlns="" xmlns:a16="http://schemas.microsoft.com/office/drawing/2014/main" id="{83057C0F-2CA5-450A-A123-4BA003546931}"/>
              </a:ext>
            </a:extLst>
          </p:cNvPr>
          <p:cNvSpPr/>
          <p:nvPr/>
        </p:nvSpPr>
        <p:spPr>
          <a:xfrm>
            <a:off x="7015328" y="4450178"/>
            <a:ext cx="17895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4000" dirty="0" err="1">
                <a:solidFill>
                  <a:srgbClr val="C00000"/>
                </a:solidFill>
              </a:rPr>
              <a:t>shruško</a:t>
            </a:r>
            <a:endParaRPr lang="sl-SI" sz="4000" dirty="0">
              <a:solidFill>
                <a:srgbClr val="C00000"/>
              </a:solidFill>
            </a:endParaRPr>
          </a:p>
        </p:txBody>
      </p:sp>
      <p:sp>
        <p:nvSpPr>
          <p:cNvPr id="10" name="Pravokotnik 9">
            <a:extLst>
              <a:ext uri="{FF2B5EF4-FFF2-40B4-BE49-F238E27FC236}">
                <a16:creationId xmlns="" xmlns:a16="http://schemas.microsoft.com/office/drawing/2014/main" id="{C613BB33-0731-4245-850D-3FE94162ED65}"/>
              </a:ext>
            </a:extLst>
          </p:cNvPr>
          <p:cNvSpPr/>
          <p:nvPr/>
        </p:nvSpPr>
        <p:spPr>
          <a:xfrm>
            <a:off x="6927835" y="5502817"/>
            <a:ext cx="19645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4000" dirty="0" err="1">
                <a:solidFill>
                  <a:srgbClr val="C00000"/>
                </a:solidFill>
              </a:rPr>
              <a:t>zletalom</a:t>
            </a:r>
            <a:endParaRPr lang="sl-SI" sz="4000" dirty="0">
              <a:solidFill>
                <a:srgbClr val="C00000"/>
              </a:solidFill>
            </a:endParaRPr>
          </a:p>
        </p:txBody>
      </p:sp>
      <p:sp>
        <p:nvSpPr>
          <p:cNvPr id="13" name="Pravokotnik 12">
            <a:extLst>
              <a:ext uri="{FF2B5EF4-FFF2-40B4-BE49-F238E27FC236}">
                <a16:creationId xmlns="" xmlns:a16="http://schemas.microsoft.com/office/drawing/2014/main" id="{A885BAC2-B25C-4C4C-9924-662209181ADC}"/>
              </a:ext>
            </a:extLst>
          </p:cNvPr>
          <p:cNvSpPr/>
          <p:nvPr/>
        </p:nvSpPr>
        <p:spPr>
          <a:xfrm>
            <a:off x="2619259" y="3429000"/>
            <a:ext cx="16164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4000" dirty="0"/>
              <a:t>v šoli</a:t>
            </a:r>
          </a:p>
        </p:txBody>
      </p:sp>
      <p:sp>
        <p:nvSpPr>
          <p:cNvPr id="14" name="Pravokotnik 13">
            <a:extLst>
              <a:ext uri="{FF2B5EF4-FFF2-40B4-BE49-F238E27FC236}">
                <a16:creationId xmlns="" xmlns:a16="http://schemas.microsoft.com/office/drawing/2014/main" id="{8BC193FD-258C-4122-8E92-7B9CFDEB2768}"/>
              </a:ext>
            </a:extLst>
          </p:cNvPr>
          <p:cNvSpPr/>
          <p:nvPr/>
        </p:nvSpPr>
        <p:spPr>
          <a:xfrm>
            <a:off x="2543919" y="4450178"/>
            <a:ext cx="1940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4000" dirty="0"/>
              <a:t>s hruško</a:t>
            </a:r>
          </a:p>
        </p:txBody>
      </p:sp>
      <p:sp>
        <p:nvSpPr>
          <p:cNvPr id="15" name="Pravokotnik 14">
            <a:extLst>
              <a:ext uri="{FF2B5EF4-FFF2-40B4-BE49-F238E27FC236}">
                <a16:creationId xmlns="" xmlns:a16="http://schemas.microsoft.com/office/drawing/2014/main" id="{EC051BA0-A3EB-4268-9465-64A23255F290}"/>
              </a:ext>
            </a:extLst>
          </p:cNvPr>
          <p:cNvSpPr/>
          <p:nvPr/>
        </p:nvSpPr>
        <p:spPr>
          <a:xfrm>
            <a:off x="2508169" y="5502446"/>
            <a:ext cx="21184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4000" dirty="0"/>
              <a:t>z letalom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921" y="3229781"/>
            <a:ext cx="3790950" cy="3790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785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30"/>
    </mc:Choice>
    <mc:Fallback xmlns="">
      <p:transition spd="slow" advTm="627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 descr="Slika, ki vsebuje besede notranji, miza, kozarec, sedeče&#10;&#10;Opis je samodejno ustvarjen">
            <a:extLst>
              <a:ext uri="{FF2B5EF4-FFF2-40B4-BE49-F238E27FC236}">
                <a16:creationId xmlns="" xmlns:a16="http://schemas.microsoft.com/office/drawing/2014/main" id="{A1994012-CFC9-49C3-B479-3DCB2A3665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02216" y="2452057"/>
            <a:ext cx="3062008" cy="2633986"/>
          </a:xfrm>
          <a:prstGeom prst="rect">
            <a:avLst/>
          </a:prstGeom>
        </p:spPr>
      </p:pic>
      <p:pic>
        <p:nvPicPr>
          <p:cNvPr id="15" name="Slika 14" descr="Slika, ki vsebuje besede notranji, miza, sedeče, gledanje&#10;&#10;Opis je samodejno ustvarjen">
            <a:extLst>
              <a:ext uri="{FF2B5EF4-FFF2-40B4-BE49-F238E27FC236}">
                <a16:creationId xmlns="" xmlns:a16="http://schemas.microsoft.com/office/drawing/2014/main" id="{5E2AFF45-E594-41DF-82CE-9B6F74A806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211484" y="10281768"/>
            <a:ext cx="3221736" cy="2885136"/>
          </a:xfrm>
          <a:prstGeom prst="rect">
            <a:avLst/>
          </a:prstGeom>
        </p:spPr>
      </p:pic>
      <p:sp>
        <p:nvSpPr>
          <p:cNvPr id="17" name="PoljeZBesedilom 16">
            <a:extLst>
              <a:ext uri="{FF2B5EF4-FFF2-40B4-BE49-F238E27FC236}">
                <a16:creationId xmlns="" xmlns:a16="http://schemas.microsoft.com/office/drawing/2014/main" id="{02218467-0E39-46CD-B086-F01A5F612EDF}"/>
              </a:ext>
            </a:extLst>
          </p:cNvPr>
          <p:cNvSpPr txBox="1"/>
          <p:nvPr/>
        </p:nvSpPr>
        <p:spPr>
          <a:xfrm>
            <a:off x="804185" y="453013"/>
            <a:ext cx="10515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b="1" dirty="0"/>
              <a:t>Kdaj uporabim predlog </a:t>
            </a:r>
            <a:r>
              <a:rPr lang="sl-SI" sz="4800" b="1" dirty="0" smtClean="0"/>
              <a:t>in </a:t>
            </a:r>
            <a:r>
              <a:rPr lang="sl-SI" sz="4800" b="1" dirty="0"/>
              <a:t>kdaj </a:t>
            </a:r>
            <a:r>
              <a:rPr lang="sl-SI" sz="4800" b="1" dirty="0">
                <a:solidFill>
                  <a:srgbClr val="C00000"/>
                </a:solidFill>
              </a:rPr>
              <a:t>z</a:t>
            </a:r>
            <a:r>
              <a:rPr lang="sl-SI" sz="4800" b="1" dirty="0"/>
              <a:t>?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="" xmlns:a16="http://schemas.microsoft.com/office/drawing/2014/main" id="{7610EF16-947B-4EAB-924D-925AC32B2D75}"/>
              </a:ext>
            </a:extLst>
          </p:cNvPr>
          <p:cNvSpPr txBox="1"/>
          <p:nvPr/>
        </p:nvSpPr>
        <p:spPr>
          <a:xfrm>
            <a:off x="804185" y="2098114"/>
            <a:ext cx="85802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>
                <a:sym typeface="Wingdings" panose="05000000000000000000" pitchFamily="2" charset="2"/>
              </a:rPr>
              <a:t> </a:t>
            </a:r>
            <a:r>
              <a:rPr lang="sl-SI" sz="4000" dirty="0"/>
              <a:t>Najlažje določiš </a:t>
            </a:r>
            <a:r>
              <a:rPr lang="sl-SI" sz="4000" b="1" dirty="0">
                <a:solidFill>
                  <a:srgbClr val="C00000"/>
                </a:solidFill>
              </a:rPr>
              <a:t>po </a:t>
            </a:r>
            <a:r>
              <a:rPr lang="sl-SI" sz="4000" b="1" dirty="0" smtClean="0">
                <a:solidFill>
                  <a:srgbClr val="C00000"/>
                </a:solidFill>
              </a:rPr>
              <a:t>posluhu</a:t>
            </a:r>
            <a:r>
              <a:rPr lang="sl-SI" sz="4000" dirty="0"/>
              <a:t> </a:t>
            </a:r>
            <a:r>
              <a:rPr lang="sl-SI" sz="4000" dirty="0" smtClean="0"/>
              <a:t>ali pa, da na hitro izgovoriš. </a:t>
            </a:r>
            <a:endParaRPr lang="sl-SI" sz="4000" dirty="0"/>
          </a:p>
        </p:txBody>
      </p:sp>
      <p:sp>
        <p:nvSpPr>
          <p:cNvPr id="19" name="PoljeZBesedilom 18">
            <a:extLst>
              <a:ext uri="{FF2B5EF4-FFF2-40B4-BE49-F238E27FC236}">
                <a16:creationId xmlns="" xmlns:a16="http://schemas.microsoft.com/office/drawing/2014/main" id="{2F4A2D7A-CE61-414F-B08E-D82A5DDE988A}"/>
              </a:ext>
            </a:extLst>
          </p:cNvPr>
          <p:cNvSpPr txBox="1"/>
          <p:nvPr/>
        </p:nvSpPr>
        <p:spPr>
          <a:xfrm>
            <a:off x="872216" y="3500263"/>
            <a:ext cx="85802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>
                <a:sym typeface="Wingdings" panose="05000000000000000000" pitchFamily="2" charset="2"/>
              </a:rPr>
              <a:t> </a:t>
            </a:r>
            <a:r>
              <a:rPr lang="sl-SI" sz="4000" dirty="0"/>
              <a:t>Pomagaš si </a:t>
            </a:r>
            <a:r>
              <a:rPr lang="sl-SI" sz="4000" dirty="0" smtClean="0"/>
              <a:t>lahko </a:t>
            </a:r>
            <a:r>
              <a:rPr lang="sl-SI" sz="4000" b="1" dirty="0" smtClean="0"/>
              <a:t>s </a:t>
            </a:r>
            <a:r>
              <a:rPr lang="sl-SI" sz="4000" b="1" dirty="0"/>
              <a:t>povedjo</a:t>
            </a:r>
            <a:r>
              <a:rPr lang="sl-SI" sz="4000" dirty="0"/>
              <a:t>:</a:t>
            </a:r>
          </a:p>
          <a:p>
            <a:r>
              <a:rPr lang="sl-SI" sz="3200" dirty="0" smtClean="0"/>
              <a:t>Če se beseda začne na rdečo črko</a:t>
            </a:r>
            <a:r>
              <a:rPr lang="sl-SI" sz="3200" smtClean="0"/>
              <a:t>, uporabiš </a:t>
            </a:r>
            <a:r>
              <a:rPr lang="sl-SI" sz="3200" b="1" dirty="0" smtClean="0">
                <a:solidFill>
                  <a:srgbClr val="C00000"/>
                </a:solidFill>
              </a:rPr>
              <a:t>s.</a:t>
            </a:r>
            <a:endParaRPr lang="sl-SI" sz="3200" dirty="0"/>
          </a:p>
          <a:p>
            <a:r>
              <a:rPr lang="sl-SI" sz="6000" b="1" dirty="0">
                <a:solidFill>
                  <a:srgbClr val="C00000"/>
                </a:solidFill>
              </a:rPr>
              <a:t>   T</a:t>
            </a:r>
            <a:r>
              <a:rPr lang="sl-SI" sz="6000" b="1" dirty="0"/>
              <a:t>A </a:t>
            </a:r>
            <a:r>
              <a:rPr lang="sl-SI" sz="6000" b="1" dirty="0">
                <a:solidFill>
                  <a:srgbClr val="C00000"/>
                </a:solidFill>
              </a:rPr>
              <a:t>S</a:t>
            </a:r>
            <a:r>
              <a:rPr lang="sl-SI" sz="6000" b="1" dirty="0"/>
              <a:t>U</a:t>
            </a:r>
            <a:r>
              <a:rPr lang="sl-SI" sz="6000" b="1" dirty="0">
                <a:solidFill>
                  <a:srgbClr val="C00000"/>
                </a:solidFill>
              </a:rPr>
              <a:t>H</a:t>
            </a:r>
            <a:r>
              <a:rPr lang="sl-SI" sz="6000" b="1" dirty="0"/>
              <a:t>I </a:t>
            </a:r>
            <a:r>
              <a:rPr lang="sl-SI" sz="6000" b="1" dirty="0">
                <a:solidFill>
                  <a:srgbClr val="C00000"/>
                </a:solidFill>
              </a:rPr>
              <a:t>ŠK</a:t>
            </a:r>
            <a:r>
              <a:rPr lang="sl-SI" sz="6000" b="1" dirty="0"/>
              <a:t>A</a:t>
            </a:r>
            <a:r>
              <a:rPr lang="sl-SI" sz="6000" b="1" dirty="0">
                <a:solidFill>
                  <a:srgbClr val="C00000"/>
                </a:solidFill>
              </a:rPr>
              <a:t>F</a:t>
            </a:r>
            <a:r>
              <a:rPr lang="sl-SI" sz="6000" b="1" dirty="0"/>
              <a:t>E</a:t>
            </a:r>
            <a:r>
              <a:rPr lang="sl-SI" sz="6000" b="1" dirty="0">
                <a:solidFill>
                  <a:srgbClr val="C00000"/>
                </a:solidFill>
              </a:rPr>
              <a:t>C</a:t>
            </a:r>
            <a:r>
              <a:rPr lang="sl-SI" sz="6000" b="1" dirty="0"/>
              <a:t> </a:t>
            </a:r>
            <a:r>
              <a:rPr lang="sl-SI" sz="6000" b="1" dirty="0">
                <a:solidFill>
                  <a:srgbClr val="C00000"/>
                </a:solidFill>
              </a:rPr>
              <a:t>P</a:t>
            </a:r>
            <a:r>
              <a:rPr lang="sl-SI" sz="6000" b="1" dirty="0"/>
              <a:t>U</a:t>
            </a:r>
            <a:r>
              <a:rPr lang="sl-SI" sz="6000" b="1" dirty="0">
                <a:solidFill>
                  <a:srgbClr val="C00000"/>
                </a:solidFill>
              </a:rPr>
              <a:t>ŠČ</a:t>
            </a:r>
            <a:r>
              <a:rPr lang="sl-SI" sz="6000" b="1" dirty="0"/>
              <a:t>A</a:t>
            </a:r>
            <a:r>
              <a:rPr lang="sl-SI" sz="6000" dirty="0"/>
              <a:t>.</a:t>
            </a:r>
          </a:p>
        </p:txBody>
      </p:sp>
      <p:pic>
        <p:nvPicPr>
          <p:cNvPr id="21" name="Slika 20" descr="Slika, ki vsebuje besede svetlo&#10;&#10;Opis je samodejno ustvarjen">
            <a:extLst>
              <a:ext uri="{FF2B5EF4-FFF2-40B4-BE49-F238E27FC236}">
                <a16:creationId xmlns="" xmlns:a16="http://schemas.microsoft.com/office/drawing/2014/main" id="{73073CA9-8270-4355-98E3-35D3113DBB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20435340">
            <a:off x="10240763" y="4946583"/>
            <a:ext cx="1036741" cy="1600897"/>
          </a:xfrm>
          <a:prstGeom prst="rect">
            <a:avLst/>
          </a:prstGeom>
        </p:spPr>
      </p:pic>
      <p:cxnSp>
        <p:nvCxnSpPr>
          <p:cNvPr id="23" name="Raven povezovalnik 22">
            <a:extLst>
              <a:ext uri="{FF2B5EF4-FFF2-40B4-BE49-F238E27FC236}">
                <a16:creationId xmlns="" xmlns:a16="http://schemas.microsoft.com/office/drawing/2014/main" id="{E2D30C7D-E67E-4FF6-A776-3DCCAF8ACDE1}"/>
              </a:ext>
            </a:extLst>
          </p:cNvPr>
          <p:cNvCxnSpPr>
            <a:cxnSpLocks/>
          </p:cNvCxnSpPr>
          <p:nvPr/>
        </p:nvCxnSpPr>
        <p:spPr>
          <a:xfrm>
            <a:off x="804185" y="1524000"/>
            <a:ext cx="11387815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jeZBesedilom 25">
            <a:extLst>
              <a:ext uri="{FF2B5EF4-FFF2-40B4-BE49-F238E27FC236}">
                <a16:creationId xmlns="" xmlns:a16="http://schemas.microsoft.com/office/drawing/2014/main" id="{1A0A1B8F-2612-45E4-A203-95F101F7C1E5}"/>
              </a:ext>
            </a:extLst>
          </p:cNvPr>
          <p:cNvSpPr txBox="1"/>
          <p:nvPr/>
        </p:nvSpPr>
        <p:spPr>
          <a:xfrm>
            <a:off x="10317701" y="3338124"/>
            <a:ext cx="882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600" b="1" dirty="0">
                <a:solidFill>
                  <a:schemeClr val="bg1"/>
                </a:solidFill>
              </a:rPr>
              <a:t>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174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06"/>
    </mc:Choice>
    <mc:Fallback xmlns="">
      <p:transition spd="slow" advTm="72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D9E0518F-2928-414F-975C-F22B66D004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29798" y="4694822"/>
            <a:ext cx="2047262" cy="1849815"/>
          </a:xfrm>
          <a:prstGeom prst="rect">
            <a:avLst/>
          </a:prstGeom>
        </p:spPr>
      </p:pic>
      <p:sp>
        <p:nvSpPr>
          <p:cNvPr id="4" name="Oblaček govora: elipsa 3">
            <a:extLst>
              <a:ext uri="{FF2B5EF4-FFF2-40B4-BE49-F238E27FC236}">
                <a16:creationId xmlns="" xmlns:a16="http://schemas.microsoft.com/office/drawing/2014/main" id="{DA612F6C-B419-4E6E-A9DA-02109565324C}"/>
              </a:ext>
            </a:extLst>
          </p:cNvPr>
          <p:cNvSpPr/>
          <p:nvPr/>
        </p:nvSpPr>
        <p:spPr>
          <a:xfrm>
            <a:off x="287390" y="1455792"/>
            <a:ext cx="3249775" cy="1849814"/>
          </a:xfrm>
          <a:prstGeom prst="wedgeEllipseCallout">
            <a:avLst>
              <a:gd name="adj1" fmla="val 20863"/>
              <a:gd name="adj2" fmla="val 115080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chemeClr val="tx1"/>
                </a:solidFill>
              </a:rPr>
              <a:t>Neverjetna si, komaj si zlezla </a:t>
            </a:r>
            <a:r>
              <a:rPr lang="sl-SI" sz="2800" dirty="0">
                <a:solidFill>
                  <a:srgbClr val="C00000"/>
                </a:solidFill>
              </a:rPr>
              <a:t>iz</a:t>
            </a:r>
            <a:r>
              <a:rPr lang="sl-SI" sz="2800" dirty="0">
                <a:solidFill>
                  <a:schemeClr val="tx1"/>
                </a:solidFill>
              </a:rPr>
              <a:t> skodelice …</a:t>
            </a:r>
            <a:endParaRPr lang="sl-SI" sz="2400" dirty="0"/>
          </a:p>
        </p:txBody>
      </p:sp>
      <p:sp>
        <p:nvSpPr>
          <p:cNvPr id="5" name="Oblaček govora: elipsa 4">
            <a:extLst>
              <a:ext uri="{FF2B5EF4-FFF2-40B4-BE49-F238E27FC236}">
                <a16:creationId xmlns="" xmlns:a16="http://schemas.microsoft.com/office/drawing/2014/main" id="{C0F2BD4C-989B-482E-87C4-6E989CD09527}"/>
              </a:ext>
            </a:extLst>
          </p:cNvPr>
          <p:cNvSpPr/>
          <p:nvPr/>
        </p:nvSpPr>
        <p:spPr>
          <a:xfrm>
            <a:off x="3537165" y="2504093"/>
            <a:ext cx="2867290" cy="1849814"/>
          </a:xfrm>
          <a:prstGeom prst="wedgeEllipseCallout">
            <a:avLst>
              <a:gd name="adj1" fmla="val -65490"/>
              <a:gd name="adj2" fmla="val 63092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chemeClr val="tx1"/>
                </a:solidFill>
              </a:rPr>
              <a:t>… pa te </a:t>
            </a:r>
            <a:br>
              <a:rPr lang="sl-SI" sz="2800" dirty="0">
                <a:solidFill>
                  <a:schemeClr val="tx1"/>
                </a:solidFill>
              </a:rPr>
            </a:br>
            <a:r>
              <a:rPr lang="sl-SI" sz="2800" dirty="0">
                <a:solidFill>
                  <a:schemeClr val="tx1"/>
                </a:solidFill>
              </a:rPr>
              <a:t>že najdem </a:t>
            </a:r>
            <a:br>
              <a:rPr lang="sl-SI" sz="2800" dirty="0">
                <a:solidFill>
                  <a:schemeClr val="tx1"/>
                </a:solidFill>
              </a:rPr>
            </a:br>
            <a:r>
              <a:rPr lang="sl-SI" sz="2800" dirty="0">
                <a:solidFill>
                  <a:srgbClr val="C00000"/>
                </a:solidFill>
              </a:rPr>
              <a:t>v</a:t>
            </a:r>
            <a:r>
              <a:rPr lang="sl-SI" sz="2800" dirty="0">
                <a:solidFill>
                  <a:schemeClr val="tx1"/>
                </a:solidFill>
              </a:rPr>
              <a:t> postelji.</a:t>
            </a:r>
            <a:endParaRPr lang="sl-SI" sz="2400" dirty="0"/>
          </a:p>
        </p:txBody>
      </p:sp>
      <p:pic>
        <p:nvPicPr>
          <p:cNvPr id="6" name="Slika 5" descr="Slika, ki vsebuje besede predmet, letenje, križ, ura&#10;&#10;Opis je samodejno ustvarjen">
            <a:extLst>
              <a:ext uri="{FF2B5EF4-FFF2-40B4-BE49-F238E27FC236}">
                <a16:creationId xmlns="" xmlns:a16="http://schemas.microsoft.com/office/drawing/2014/main" id="{255CBE06-8D03-4473-BC4B-894691E062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340335" y="1960384"/>
            <a:ext cx="2047262" cy="2690444"/>
          </a:xfrm>
          <a:prstGeom prst="rect">
            <a:avLst/>
          </a:prstGeom>
        </p:spPr>
      </p:pic>
      <p:sp>
        <p:nvSpPr>
          <p:cNvPr id="13" name="Miselni oblaček: oblak 12">
            <a:extLst>
              <a:ext uri="{FF2B5EF4-FFF2-40B4-BE49-F238E27FC236}">
                <a16:creationId xmlns="" xmlns:a16="http://schemas.microsoft.com/office/drawing/2014/main" id="{DAAFC754-D0A8-4DE0-86A7-77DA1E4ABE72}"/>
              </a:ext>
            </a:extLst>
          </p:cNvPr>
          <p:cNvSpPr/>
          <p:nvPr/>
        </p:nvSpPr>
        <p:spPr>
          <a:xfrm>
            <a:off x="4808006" y="-24805"/>
            <a:ext cx="4635374" cy="3223079"/>
          </a:xfrm>
          <a:prstGeom prst="cloudCallout">
            <a:avLst>
              <a:gd name="adj1" fmla="val 39056"/>
              <a:gd name="adj2" fmla="val 79340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Slika 10" descr="Slika, ki vsebuje besede stol, miza, lesen, sedeče&#10;&#10;Opis je samodejno ustvarjen">
            <a:extLst>
              <a:ext uri="{FF2B5EF4-FFF2-40B4-BE49-F238E27FC236}">
                <a16:creationId xmlns="" xmlns:a16="http://schemas.microsoft.com/office/drawing/2014/main" id="{85F1F5F6-0F04-426F-AADC-068F64E8AD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264303" y="1068780"/>
            <a:ext cx="1625397" cy="1625397"/>
          </a:xfrm>
          <a:prstGeom prst="rect">
            <a:avLst/>
          </a:prstGeom>
        </p:spPr>
      </p:pic>
      <p:sp>
        <p:nvSpPr>
          <p:cNvPr id="16" name="Oblaček govora: elipsa 15">
            <a:extLst>
              <a:ext uri="{FF2B5EF4-FFF2-40B4-BE49-F238E27FC236}">
                <a16:creationId xmlns="" xmlns:a16="http://schemas.microsoft.com/office/drawing/2014/main" id="{0B90A4F8-DEEF-41A7-BDDB-BD8DFFB3AA81}"/>
              </a:ext>
            </a:extLst>
          </p:cNvPr>
          <p:cNvSpPr/>
          <p:nvPr/>
        </p:nvSpPr>
        <p:spPr>
          <a:xfrm>
            <a:off x="4100675" y="4477301"/>
            <a:ext cx="2867290" cy="1849814"/>
          </a:xfrm>
          <a:prstGeom prst="wedgeEllipseCallout">
            <a:avLst>
              <a:gd name="adj1" fmla="val -65490"/>
              <a:gd name="adj2" fmla="val 63092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chemeClr val="tx1"/>
                </a:solidFill>
              </a:rPr>
              <a:t>Na, pa jo je zmanjkalo.</a:t>
            </a:r>
            <a:endParaRPr lang="sl-SI" sz="2400" dirty="0"/>
          </a:p>
        </p:txBody>
      </p:sp>
      <p:pic>
        <p:nvPicPr>
          <p:cNvPr id="2050" name="Picture 2" descr="Bitmoji Imag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755" y="3247271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Bitmoji Image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0" t="9045" r="15829" b="4020"/>
          <a:stretch/>
        </p:blipFill>
        <p:spPr bwMode="auto">
          <a:xfrm>
            <a:off x="4951984" y="655608"/>
            <a:ext cx="1533525" cy="18484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227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97"/>
    </mc:Choice>
    <mc:Fallback xmlns="">
      <p:transition spd="slow" advTm="455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3" grpId="0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="" xmlns:a16="http://schemas.microsoft.com/office/drawing/2014/main" id="{D5EEBBC8-0B28-453D-B5C0-90F53F0E268F}"/>
              </a:ext>
            </a:extLst>
          </p:cNvPr>
          <p:cNvSpPr txBox="1"/>
          <p:nvPr/>
        </p:nvSpPr>
        <p:spPr>
          <a:xfrm>
            <a:off x="1681656" y="2818784"/>
            <a:ext cx="18760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0" dirty="0">
                <a:solidFill>
                  <a:srgbClr val="C00000"/>
                </a:solidFill>
              </a:rPr>
              <a:t>V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="" xmlns:a16="http://schemas.microsoft.com/office/drawing/2014/main" id="{F1D62D58-ED7C-463C-B796-5EDE0928D07B}"/>
              </a:ext>
            </a:extLst>
          </p:cNvPr>
          <p:cNvSpPr txBox="1"/>
          <p:nvPr/>
        </p:nvSpPr>
        <p:spPr>
          <a:xfrm>
            <a:off x="8939047" y="0"/>
            <a:ext cx="27747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0" dirty="0">
                <a:solidFill>
                  <a:srgbClr val="C00000"/>
                </a:solidFill>
              </a:rPr>
              <a:t>IZ</a:t>
            </a:r>
          </a:p>
        </p:txBody>
      </p:sp>
      <p:grpSp>
        <p:nvGrpSpPr>
          <p:cNvPr id="14" name="Skupina 13">
            <a:extLst>
              <a:ext uri="{FF2B5EF4-FFF2-40B4-BE49-F238E27FC236}">
                <a16:creationId xmlns="" xmlns:a16="http://schemas.microsoft.com/office/drawing/2014/main" id="{D8C92FBA-61AB-49F5-9C6D-97EA7D08C96C}"/>
              </a:ext>
            </a:extLst>
          </p:cNvPr>
          <p:cNvGrpSpPr/>
          <p:nvPr/>
        </p:nvGrpSpPr>
        <p:grpSpPr>
          <a:xfrm>
            <a:off x="1245476" y="3100552"/>
            <a:ext cx="2569779" cy="2606566"/>
            <a:chOff x="1245476" y="3100552"/>
            <a:chExt cx="2569779" cy="2606566"/>
          </a:xfrm>
        </p:grpSpPr>
        <p:cxnSp>
          <p:nvCxnSpPr>
            <p:cNvPr id="6" name="Raven povezovalnik 5">
              <a:extLst>
                <a:ext uri="{FF2B5EF4-FFF2-40B4-BE49-F238E27FC236}">
                  <a16:creationId xmlns="" xmlns:a16="http://schemas.microsoft.com/office/drawing/2014/main" id="{DC0E67E9-F98B-4860-9539-DA7EE08A3FC4}"/>
                </a:ext>
              </a:extLst>
            </p:cNvPr>
            <p:cNvCxnSpPr/>
            <p:nvPr/>
          </p:nvCxnSpPr>
          <p:spPr>
            <a:xfrm>
              <a:off x="1245476" y="5707117"/>
              <a:ext cx="2569779" cy="0"/>
            </a:xfrm>
            <a:prstGeom prst="line">
              <a:avLst/>
            </a:prstGeom>
            <a:ln w="165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ven povezovalnik 7">
              <a:extLst>
                <a:ext uri="{FF2B5EF4-FFF2-40B4-BE49-F238E27FC236}">
                  <a16:creationId xmlns="" xmlns:a16="http://schemas.microsoft.com/office/drawing/2014/main" id="{564E7D85-AADF-4AAD-8CBB-6D37A0946828}"/>
                </a:ext>
              </a:extLst>
            </p:cNvPr>
            <p:cNvCxnSpPr>
              <a:cxnSpLocks/>
            </p:cNvCxnSpPr>
            <p:nvPr/>
          </p:nvCxnSpPr>
          <p:spPr>
            <a:xfrm>
              <a:off x="3778469" y="3100552"/>
              <a:ext cx="0" cy="2606565"/>
            </a:xfrm>
            <a:prstGeom prst="line">
              <a:avLst/>
            </a:prstGeom>
            <a:ln w="165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ven povezovalnik 8">
              <a:extLst>
                <a:ext uri="{FF2B5EF4-FFF2-40B4-BE49-F238E27FC236}">
                  <a16:creationId xmlns="" xmlns:a16="http://schemas.microsoft.com/office/drawing/2014/main" id="{5EAB7FE4-378B-49CA-90FB-02A226FDB4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2262" y="3100552"/>
              <a:ext cx="0" cy="2606566"/>
            </a:xfrm>
            <a:prstGeom prst="line">
              <a:avLst/>
            </a:prstGeom>
            <a:ln w="165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Skupina 14">
            <a:extLst>
              <a:ext uri="{FF2B5EF4-FFF2-40B4-BE49-F238E27FC236}">
                <a16:creationId xmlns="" xmlns:a16="http://schemas.microsoft.com/office/drawing/2014/main" id="{4F5A8C3F-70E8-451A-AF42-0E7A15CC7E96}"/>
              </a:ext>
            </a:extLst>
          </p:cNvPr>
          <p:cNvGrpSpPr/>
          <p:nvPr/>
        </p:nvGrpSpPr>
        <p:grpSpPr>
          <a:xfrm>
            <a:off x="6369268" y="3170099"/>
            <a:ext cx="2569779" cy="2606566"/>
            <a:chOff x="1245476" y="3100552"/>
            <a:chExt cx="2569779" cy="2606566"/>
          </a:xfrm>
        </p:grpSpPr>
        <p:cxnSp>
          <p:nvCxnSpPr>
            <p:cNvPr id="16" name="Raven povezovalnik 15">
              <a:extLst>
                <a:ext uri="{FF2B5EF4-FFF2-40B4-BE49-F238E27FC236}">
                  <a16:creationId xmlns="" xmlns:a16="http://schemas.microsoft.com/office/drawing/2014/main" id="{998CCC5B-0A4F-4F84-8C38-F8E1A503F68F}"/>
                </a:ext>
              </a:extLst>
            </p:cNvPr>
            <p:cNvCxnSpPr/>
            <p:nvPr/>
          </p:nvCxnSpPr>
          <p:spPr>
            <a:xfrm>
              <a:off x="1245476" y="5707117"/>
              <a:ext cx="2569779" cy="0"/>
            </a:xfrm>
            <a:prstGeom prst="line">
              <a:avLst/>
            </a:prstGeom>
            <a:ln w="165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en povezovalnik 16">
              <a:extLst>
                <a:ext uri="{FF2B5EF4-FFF2-40B4-BE49-F238E27FC236}">
                  <a16:creationId xmlns="" xmlns:a16="http://schemas.microsoft.com/office/drawing/2014/main" id="{81CE7437-804C-40B8-85BB-9457B7107FE4}"/>
                </a:ext>
              </a:extLst>
            </p:cNvPr>
            <p:cNvCxnSpPr>
              <a:cxnSpLocks/>
            </p:cNvCxnSpPr>
            <p:nvPr/>
          </p:nvCxnSpPr>
          <p:spPr>
            <a:xfrm>
              <a:off x="3778469" y="3100552"/>
              <a:ext cx="0" cy="2606565"/>
            </a:xfrm>
            <a:prstGeom prst="line">
              <a:avLst/>
            </a:prstGeom>
            <a:ln w="165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17">
              <a:extLst>
                <a:ext uri="{FF2B5EF4-FFF2-40B4-BE49-F238E27FC236}">
                  <a16:creationId xmlns="" xmlns:a16="http://schemas.microsoft.com/office/drawing/2014/main" id="{49AAED6E-E0F8-42DD-A8C3-2D0FDA0AD1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2262" y="3100552"/>
              <a:ext cx="0" cy="2606566"/>
            </a:xfrm>
            <a:prstGeom prst="line">
              <a:avLst/>
            </a:prstGeom>
            <a:ln w="165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uščica: upognjeno 18">
            <a:extLst>
              <a:ext uri="{FF2B5EF4-FFF2-40B4-BE49-F238E27FC236}">
                <a16:creationId xmlns="" xmlns:a16="http://schemas.microsoft.com/office/drawing/2014/main" id="{C53D8716-C8E4-4EAE-AB5E-3B66327D2C20}"/>
              </a:ext>
            </a:extLst>
          </p:cNvPr>
          <p:cNvSpPr/>
          <p:nvPr/>
        </p:nvSpPr>
        <p:spPr>
          <a:xfrm>
            <a:off x="7378263" y="1497724"/>
            <a:ext cx="740978" cy="2727435"/>
          </a:xfrm>
          <a:prstGeom prst="bentArrow">
            <a:avLst>
              <a:gd name="adj1" fmla="val 25000"/>
              <a:gd name="adj2" fmla="val 38758"/>
              <a:gd name="adj3" fmla="val 25000"/>
              <a:gd name="adj4" fmla="val 4375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57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05"/>
    </mc:Choice>
    <mc:Fallback xmlns="">
      <p:transition spd="slow" advTm="143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>
            <a:extLst>
              <a:ext uri="{FF2B5EF4-FFF2-40B4-BE49-F238E27FC236}">
                <a16:creationId xmlns="" xmlns:a16="http://schemas.microsoft.com/office/drawing/2014/main" id="{0095A4ED-6EC9-49C4-92C5-C461776626A7}"/>
              </a:ext>
            </a:extLst>
          </p:cNvPr>
          <p:cNvSpPr txBox="1"/>
          <p:nvPr/>
        </p:nvSpPr>
        <p:spPr>
          <a:xfrm>
            <a:off x="782276" y="1447743"/>
            <a:ext cx="6866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/>
              <a:t>Miš je </a:t>
            </a:r>
            <a:r>
              <a:rPr lang="sl-SI" sz="4800" dirty="0">
                <a:solidFill>
                  <a:srgbClr val="C00000"/>
                </a:solidFill>
              </a:rPr>
              <a:t>v</a:t>
            </a:r>
            <a:r>
              <a:rPr lang="sl-SI" sz="4800" dirty="0"/>
              <a:t> hladilniku.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="" xmlns:a16="http://schemas.microsoft.com/office/drawing/2014/main" id="{530B9D4F-AAD8-4FDE-A619-74BDB0ED050D}"/>
              </a:ext>
            </a:extLst>
          </p:cNvPr>
          <p:cNvSpPr txBox="1"/>
          <p:nvPr/>
        </p:nvSpPr>
        <p:spPr>
          <a:xfrm>
            <a:off x="782276" y="3194928"/>
            <a:ext cx="6286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/>
              <a:t>Stekla je </a:t>
            </a:r>
            <a:r>
              <a:rPr lang="sl-SI" sz="4800" dirty="0">
                <a:solidFill>
                  <a:srgbClr val="C00000"/>
                </a:solidFill>
              </a:rPr>
              <a:t>iz </a:t>
            </a:r>
            <a:r>
              <a:rPr lang="sl-SI" sz="4800" dirty="0"/>
              <a:t>hladilnika.  </a:t>
            </a:r>
            <a:endParaRPr lang="sl-SI" dirty="0"/>
          </a:p>
        </p:txBody>
      </p:sp>
      <p:pic>
        <p:nvPicPr>
          <p:cNvPr id="3" name="Slika 2" descr="Slika, ki vsebuje besede miza&#10;&#10;Opis je samodejno ustvarjen">
            <a:extLst>
              <a:ext uri="{FF2B5EF4-FFF2-40B4-BE49-F238E27FC236}">
                <a16:creationId xmlns="" xmlns:a16="http://schemas.microsoft.com/office/drawing/2014/main" id="{9F35BE75-9D69-481E-8BC9-7D7C54545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74764" y="2278742"/>
            <a:ext cx="5417236" cy="4579257"/>
          </a:xfrm>
          <a:prstGeom prst="rect">
            <a:avLst/>
          </a:prstGeom>
        </p:spPr>
      </p:pic>
      <p:pic>
        <p:nvPicPr>
          <p:cNvPr id="5" name="Slika 4" descr="Slika, ki vsebuje besede risba&#10;&#10;Opis je samodejno ustvarjen">
            <a:extLst>
              <a:ext uri="{FF2B5EF4-FFF2-40B4-BE49-F238E27FC236}">
                <a16:creationId xmlns="" xmlns:a16="http://schemas.microsoft.com/office/drawing/2014/main" id="{26B61136-67FB-4469-A669-A325E783FC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085942" y="5574013"/>
            <a:ext cx="1360713" cy="6803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077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15"/>
    </mc:Choice>
    <mc:Fallback xmlns="">
      <p:transition spd="slow" advTm="11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>
            <a:extLst>
              <a:ext uri="{FF2B5EF4-FFF2-40B4-BE49-F238E27FC236}">
                <a16:creationId xmlns="" xmlns:a16="http://schemas.microsoft.com/office/drawing/2014/main" id="{0095A4ED-6EC9-49C4-92C5-C461776626A7}"/>
              </a:ext>
            </a:extLst>
          </p:cNvPr>
          <p:cNvSpPr txBox="1"/>
          <p:nvPr/>
        </p:nvSpPr>
        <p:spPr>
          <a:xfrm>
            <a:off x="6096000" y="657366"/>
            <a:ext cx="6866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/>
              <a:t>Pes je </a:t>
            </a:r>
            <a:r>
              <a:rPr lang="sl-SI" sz="4800" dirty="0">
                <a:solidFill>
                  <a:srgbClr val="C00000"/>
                </a:solidFill>
              </a:rPr>
              <a:t>v</a:t>
            </a:r>
            <a:r>
              <a:rPr lang="sl-SI" sz="4800" dirty="0"/>
              <a:t> kovčku.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="" xmlns:a16="http://schemas.microsoft.com/office/drawing/2014/main" id="{530B9D4F-AAD8-4FDE-A619-74BDB0ED050D}"/>
              </a:ext>
            </a:extLst>
          </p:cNvPr>
          <p:cNvSpPr txBox="1"/>
          <p:nvPr/>
        </p:nvSpPr>
        <p:spPr>
          <a:xfrm>
            <a:off x="6096000" y="1844375"/>
            <a:ext cx="6286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/>
              <a:t>Skočil je </a:t>
            </a:r>
            <a:r>
              <a:rPr lang="sl-SI" sz="4800" dirty="0">
                <a:solidFill>
                  <a:srgbClr val="C00000"/>
                </a:solidFill>
              </a:rPr>
              <a:t>iz </a:t>
            </a:r>
            <a:r>
              <a:rPr lang="sl-SI" sz="4800" dirty="0"/>
              <a:t>kovčka.  </a:t>
            </a:r>
            <a:endParaRPr lang="sl-SI" dirty="0"/>
          </a:p>
        </p:txBody>
      </p:sp>
      <p:pic>
        <p:nvPicPr>
          <p:cNvPr id="4" name="Slika 3" descr="Slika, ki vsebuje besede kovček, prtljaga, notranji, sedeče&#10;&#10;Opis je samodejno ustvarjen">
            <a:extLst>
              <a:ext uri="{FF2B5EF4-FFF2-40B4-BE49-F238E27FC236}">
                <a16:creationId xmlns="" xmlns:a16="http://schemas.microsoft.com/office/drawing/2014/main" id="{6A5B564F-EC01-404B-B67E-70C10F10C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6701" y="835259"/>
            <a:ext cx="5010602" cy="5507521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="" xmlns:a16="http://schemas.microsoft.com/office/drawing/2014/main" id="{176486A2-054F-4391-8430-E40693153D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638689" y="1488363"/>
            <a:ext cx="2456885" cy="36136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65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72"/>
    </mc:Choice>
    <mc:Fallback xmlns="">
      <p:transition spd="slow" advTm="11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03 -0.00811 L 0.20703 -0.00811 C 0.26302 -0.00811 0.33203 0.06088 0.33203 0.11689 L 0.33203 0.24189 " pathEditMode="relative" rAng="0" ptsTypes="AAAA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>
            <a:extLst>
              <a:ext uri="{FF2B5EF4-FFF2-40B4-BE49-F238E27FC236}">
                <a16:creationId xmlns="" xmlns:a16="http://schemas.microsoft.com/office/drawing/2014/main" id="{0095A4ED-6EC9-49C4-92C5-C461776626A7}"/>
              </a:ext>
            </a:extLst>
          </p:cNvPr>
          <p:cNvSpPr txBox="1"/>
          <p:nvPr/>
        </p:nvSpPr>
        <p:spPr>
          <a:xfrm>
            <a:off x="6096000" y="657366"/>
            <a:ext cx="6866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/>
              <a:t>Žaba je </a:t>
            </a:r>
            <a:r>
              <a:rPr lang="sl-SI" sz="4800" dirty="0">
                <a:solidFill>
                  <a:srgbClr val="C00000"/>
                </a:solidFill>
              </a:rPr>
              <a:t>v</a:t>
            </a:r>
            <a:r>
              <a:rPr lang="sl-SI" sz="4800" dirty="0"/>
              <a:t> luži.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="" xmlns:a16="http://schemas.microsoft.com/office/drawing/2014/main" id="{530B9D4F-AAD8-4FDE-A619-74BDB0ED050D}"/>
              </a:ext>
            </a:extLst>
          </p:cNvPr>
          <p:cNvSpPr txBox="1"/>
          <p:nvPr/>
        </p:nvSpPr>
        <p:spPr>
          <a:xfrm>
            <a:off x="6096000" y="1844375"/>
            <a:ext cx="6286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/>
              <a:t>Skočila je </a:t>
            </a:r>
            <a:r>
              <a:rPr lang="sl-SI" sz="4800" dirty="0">
                <a:solidFill>
                  <a:srgbClr val="C00000"/>
                </a:solidFill>
              </a:rPr>
              <a:t>iz </a:t>
            </a:r>
            <a:r>
              <a:rPr lang="sl-SI" sz="4800" dirty="0"/>
              <a:t>luže.  </a:t>
            </a:r>
            <a:endParaRPr lang="sl-SI" dirty="0"/>
          </a:p>
        </p:txBody>
      </p:sp>
      <p:pic>
        <p:nvPicPr>
          <p:cNvPr id="3" name="Slika 2" descr="Slika, ki vsebuje besede majica&#10;&#10;Opis je samodejno ustvarjen">
            <a:extLst>
              <a:ext uri="{FF2B5EF4-FFF2-40B4-BE49-F238E27FC236}">
                <a16:creationId xmlns="" xmlns:a16="http://schemas.microsoft.com/office/drawing/2014/main" id="{CBEDF870-94CC-4018-B28D-DB7702DED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5900" y="3734406"/>
            <a:ext cx="5764696" cy="286118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BA7A995A-60CA-4D52-B524-990BD0CAEB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193046">
            <a:off x="1705182" y="3603604"/>
            <a:ext cx="2632625" cy="26224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573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13"/>
    </mc:Choice>
    <mc:Fallback xmlns="">
      <p:transition spd="slow" advTm="12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0.10065 -0.15232 C 0.12174 -0.18681 0.15325 -0.2044 0.18633 -0.2044 C 0.22422 -0.2044 0.2543 -0.18681 0.27539 -0.15232 L 0.37669 3.33333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28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="" xmlns:a16="http://schemas.microsoft.com/office/drawing/2014/main" id="{D5EEBBC8-0B28-453D-B5C0-90F53F0E268F}"/>
              </a:ext>
            </a:extLst>
          </p:cNvPr>
          <p:cNvSpPr txBox="1"/>
          <p:nvPr/>
        </p:nvSpPr>
        <p:spPr>
          <a:xfrm>
            <a:off x="932812" y="258901"/>
            <a:ext cx="38226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0" dirty="0">
                <a:solidFill>
                  <a:srgbClr val="C00000"/>
                </a:solidFill>
              </a:rPr>
              <a:t>NA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="" xmlns:a16="http://schemas.microsoft.com/office/drawing/2014/main" id="{F1D62D58-ED7C-463C-B796-5EDE0928D07B}"/>
              </a:ext>
            </a:extLst>
          </p:cNvPr>
          <p:cNvSpPr txBox="1"/>
          <p:nvPr/>
        </p:nvSpPr>
        <p:spPr>
          <a:xfrm>
            <a:off x="8751285" y="3100552"/>
            <a:ext cx="27747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0" dirty="0">
                <a:solidFill>
                  <a:srgbClr val="C00000"/>
                </a:solidFill>
              </a:rPr>
              <a:t> Z</a:t>
            </a:r>
          </a:p>
        </p:txBody>
      </p:sp>
      <p:grpSp>
        <p:nvGrpSpPr>
          <p:cNvPr id="14" name="Skupina 13">
            <a:extLst>
              <a:ext uri="{FF2B5EF4-FFF2-40B4-BE49-F238E27FC236}">
                <a16:creationId xmlns="" xmlns:a16="http://schemas.microsoft.com/office/drawing/2014/main" id="{D8C92FBA-61AB-49F5-9C6D-97EA7D08C96C}"/>
              </a:ext>
            </a:extLst>
          </p:cNvPr>
          <p:cNvGrpSpPr/>
          <p:nvPr/>
        </p:nvGrpSpPr>
        <p:grpSpPr>
          <a:xfrm rot="10800000">
            <a:off x="1245476" y="3100552"/>
            <a:ext cx="2569779" cy="2606566"/>
            <a:chOff x="1245476" y="3100552"/>
            <a:chExt cx="2569779" cy="2606566"/>
          </a:xfrm>
        </p:grpSpPr>
        <p:cxnSp>
          <p:nvCxnSpPr>
            <p:cNvPr id="6" name="Raven povezovalnik 5">
              <a:extLst>
                <a:ext uri="{FF2B5EF4-FFF2-40B4-BE49-F238E27FC236}">
                  <a16:creationId xmlns="" xmlns:a16="http://schemas.microsoft.com/office/drawing/2014/main" id="{DC0E67E9-F98B-4860-9539-DA7EE08A3FC4}"/>
                </a:ext>
              </a:extLst>
            </p:cNvPr>
            <p:cNvCxnSpPr/>
            <p:nvPr/>
          </p:nvCxnSpPr>
          <p:spPr>
            <a:xfrm>
              <a:off x="1245476" y="5707117"/>
              <a:ext cx="2569779" cy="0"/>
            </a:xfrm>
            <a:prstGeom prst="line">
              <a:avLst/>
            </a:prstGeom>
            <a:ln w="165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ven povezovalnik 7">
              <a:extLst>
                <a:ext uri="{FF2B5EF4-FFF2-40B4-BE49-F238E27FC236}">
                  <a16:creationId xmlns="" xmlns:a16="http://schemas.microsoft.com/office/drawing/2014/main" id="{564E7D85-AADF-4AAD-8CBB-6D37A0946828}"/>
                </a:ext>
              </a:extLst>
            </p:cNvPr>
            <p:cNvCxnSpPr>
              <a:cxnSpLocks/>
            </p:cNvCxnSpPr>
            <p:nvPr/>
          </p:nvCxnSpPr>
          <p:spPr>
            <a:xfrm>
              <a:off x="3778469" y="3100552"/>
              <a:ext cx="0" cy="2606565"/>
            </a:xfrm>
            <a:prstGeom prst="line">
              <a:avLst/>
            </a:prstGeom>
            <a:ln w="165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ven povezovalnik 8">
              <a:extLst>
                <a:ext uri="{FF2B5EF4-FFF2-40B4-BE49-F238E27FC236}">
                  <a16:creationId xmlns="" xmlns:a16="http://schemas.microsoft.com/office/drawing/2014/main" id="{5EAB7FE4-378B-49CA-90FB-02A226FDB4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2262" y="3100552"/>
              <a:ext cx="0" cy="2606566"/>
            </a:xfrm>
            <a:prstGeom prst="line">
              <a:avLst/>
            </a:prstGeom>
            <a:ln w="165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Skupina 14">
            <a:extLst>
              <a:ext uri="{FF2B5EF4-FFF2-40B4-BE49-F238E27FC236}">
                <a16:creationId xmlns="" xmlns:a16="http://schemas.microsoft.com/office/drawing/2014/main" id="{4F5A8C3F-70E8-451A-AF42-0E7A15CC7E96}"/>
              </a:ext>
            </a:extLst>
          </p:cNvPr>
          <p:cNvGrpSpPr/>
          <p:nvPr/>
        </p:nvGrpSpPr>
        <p:grpSpPr>
          <a:xfrm rot="10800000">
            <a:off x="6369268" y="3170099"/>
            <a:ext cx="2569779" cy="2606566"/>
            <a:chOff x="1245476" y="3100552"/>
            <a:chExt cx="2569779" cy="2606566"/>
          </a:xfrm>
        </p:grpSpPr>
        <p:cxnSp>
          <p:nvCxnSpPr>
            <p:cNvPr id="16" name="Raven povezovalnik 15">
              <a:extLst>
                <a:ext uri="{FF2B5EF4-FFF2-40B4-BE49-F238E27FC236}">
                  <a16:creationId xmlns="" xmlns:a16="http://schemas.microsoft.com/office/drawing/2014/main" id="{998CCC5B-0A4F-4F84-8C38-F8E1A503F68F}"/>
                </a:ext>
              </a:extLst>
            </p:cNvPr>
            <p:cNvCxnSpPr/>
            <p:nvPr/>
          </p:nvCxnSpPr>
          <p:spPr>
            <a:xfrm>
              <a:off x="1245476" y="5707117"/>
              <a:ext cx="2569779" cy="0"/>
            </a:xfrm>
            <a:prstGeom prst="line">
              <a:avLst/>
            </a:prstGeom>
            <a:ln w="165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en povezovalnik 16">
              <a:extLst>
                <a:ext uri="{FF2B5EF4-FFF2-40B4-BE49-F238E27FC236}">
                  <a16:creationId xmlns="" xmlns:a16="http://schemas.microsoft.com/office/drawing/2014/main" id="{81CE7437-804C-40B8-85BB-9457B7107FE4}"/>
                </a:ext>
              </a:extLst>
            </p:cNvPr>
            <p:cNvCxnSpPr>
              <a:cxnSpLocks/>
            </p:cNvCxnSpPr>
            <p:nvPr/>
          </p:nvCxnSpPr>
          <p:spPr>
            <a:xfrm>
              <a:off x="3778469" y="3100552"/>
              <a:ext cx="0" cy="2606565"/>
            </a:xfrm>
            <a:prstGeom prst="line">
              <a:avLst/>
            </a:prstGeom>
            <a:ln w="165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17">
              <a:extLst>
                <a:ext uri="{FF2B5EF4-FFF2-40B4-BE49-F238E27FC236}">
                  <a16:creationId xmlns="" xmlns:a16="http://schemas.microsoft.com/office/drawing/2014/main" id="{49AAED6E-E0F8-42DD-A8C3-2D0FDA0AD1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82262" y="3100552"/>
              <a:ext cx="0" cy="2606566"/>
            </a:xfrm>
            <a:prstGeom prst="line">
              <a:avLst/>
            </a:prstGeom>
            <a:ln w="165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Puščica: upognjeno 18">
            <a:extLst>
              <a:ext uri="{FF2B5EF4-FFF2-40B4-BE49-F238E27FC236}">
                <a16:creationId xmlns="" xmlns:a16="http://schemas.microsoft.com/office/drawing/2014/main" id="{C53D8716-C8E4-4EAE-AB5E-3B66327D2C20}"/>
              </a:ext>
            </a:extLst>
          </p:cNvPr>
          <p:cNvSpPr/>
          <p:nvPr/>
        </p:nvSpPr>
        <p:spPr>
          <a:xfrm rot="5400000">
            <a:off x="8663149" y="1864278"/>
            <a:ext cx="740978" cy="2388466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912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47"/>
    </mc:Choice>
    <mc:Fallback xmlns="">
      <p:transition spd="slow" advTm="15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, ki vsebuje besede rastlina, drevo, roža&#10;&#10;Opis je samodejno ustvarjen">
            <a:extLst>
              <a:ext uri="{FF2B5EF4-FFF2-40B4-BE49-F238E27FC236}">
                <a16:creationId xmlns="" xmlns:a16="http://schemas.microsoft.com/office/drawing/2014/main" id="{D82BC43A-84F0-47FD-B46D-C32FFA7D8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96000" y="-779930"/>
            <a:ext cx="7565056" cy="7821706"/>
          </a:xfrm>
          <a:prstGeom prst="rect">
            <a:avLst/>
          </a:prstGeom>
        </p:spPr>
      </p:pic>
      <p:pic>
        <p:nvPicPr>
          <p:cNvPr id="4" name="Slika 3" descr="Slika, ki vsebuje besede risba&#10;&#10;Opis je samodejno ustvarjen">
            <a:extLst>
              <a:ext uri="{FF2B5EF4-FFF2-40B4-BE49-F238E27FC236}">
                <a16:creationId xmlns="" xmlns:a16="http://schemas.microsoft.com/office/drawing/2014/main" id="{D5F45A11-7F12-41EB-BF7C-F4D173C1AE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230782" flipH="1">
            <a:off x="7851509" y="1134687"/>
            <a:ext cx="2195952" cy="1972081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="" xmlns:a16="http://schemas.microsoft.com/office/drawing/2014/main" id="{0095A4ED-6EC9-49C4-92C5-C461776626A7}"/>
              </a:ext>
            </a:extLst>
          </p:cNvPr>
          <p:cNvSpPr txBox="1"/>
          <p:nvPr/>
        </p:nvSpPr>
        <p:spPr>
          <a:xfrm>
            <a:off x="882426" y="3424978"/>
            <a:ext cx="5284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/>
              <a:t>Koko je </a:t>
            </a:r>
            <a:r>
              <a:rPr lang="sl-SI" sz="4800" dirty="0">
                <a:solidFill>
                  <a:srgbClr val="C00000"/>
                </a:solidFill>
              </a:rPr>
              <a:t>na</a:t>
            </a:r>
            <a:r>
              <a:rPr lang="sl-SI" sz="4800" dirty="0"/>
              <a:t> drevesu.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="" xmlns:a16="http://schemas.microsoft.com/office/drawing/2014/main" id="{530B9D4F-AAD8-4FDE-A619-74BDB0ED050D}"/>
              </a:ext>
            </a:extLst>
          </p:cNvPr>
          <p:cNvSpPr txBox="1"/>
          <p:nvPr/>
        </p:nvSpPr>
        <p:spPr>
          <a:xfrm>
            <a:off x="953546" y="4612139"/>
            <a:ext cx="5284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/>
              <a:t>Zletel je </a:t>
            </a:r>
            <a:r>
              <a:rPr lang="sl-SI" sz="4800" dirty="0">
                <a:solidFill>
                  <a:srgbClr val="C00000"/>
                </a:solidFill>
              </a:rPr>
              <a:t>z</a:t>
            </a:r>
            <a:r>
              <a:rPr lang="sl-SI" sz="4800" dirty="0"/>
              <a:t> drevesa.  </a:t>
            </a:r>
            <a:endParaRPr lang="sl-SI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545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3"/>
    </mc:Choice>
    <mc:Fallback xmlns="">
      <p:transition spd="slow" advTm="116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>
            <a:extLst>
              <a:ext uri="{FF2B5EF4-FFF2-40B4-BE49-F238E27FC236}">
                <a16:creationId xmlns="" xmlns:a16="http://schemas.microsoft.com/office/drawing/2014/main" id="{0095A4ED-6EC9-49C4-92C5-C461776626A7}"/>
              </a:ext>
            </a:extLst>
          </p:cNvPr>
          <p:cNvSpPr txBox="1"/>
          <p:nvPr/>
        </p:nvSpPr>
        <p:spPr>
          <a:xfrm>
            <a:off x="6143286" y="1714980"/>
            <a:ext cx="5284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/>
              <a:t>Mačka je </a:t>
            </a:r>
            <a:r>
              <a:rPr lang="sl-SI" sz="4800" dirty="0">
                <a:solidFill>
                  <a:srgbClr val="C00000"/>
                </a:solidFill>
              </a:rPr>
              <a:t>na</a:t>
            </a:r>
            <a:r>
              <a:rPr lang="sl-SI" sz="4800" dirty="0"/>
              <a:t> </a:t>
            </a:r>
            <a:r>
              <a:rPr lang="sl-SI" sz="4800" dirty="0" smtClean="0"/>
              <a:t>postelji.</a:t>
            </a:r>
            <a:endParaRPr lang="sl-SI" sz="4800" dirty="0"/>
          </a:p>
        </p:txBody>
      </p:sp>
      <p:sp>
        <p:nvSpPr>
          <p:cNvPr id="8" name="PoljeZBesedilom 7">
            <a:extLst>
              <a:ext uri="{FF2B5EF4-FFF2-40B4-BE49-F238E27FC236}">
                <a16:creationId xmlns="" xmlns:a16="http://schemas.microsoft.com/office/drawing/2014/main" id="{530B9D4F-AAD8-4FDE-A619-74BDB0ED050D}"/>
              </a:ext>
            </a:extLst>
          </p:cNvPr>
          <p:cNvSpPr txBox="1"/>
          <p:nvPr/>
        </p:nvSpPr>
        <p:spPr>
          <a:xfrm>
            <a:off x="6143286" y="3116869"/>
            <a:ext cx="5284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/>
              <a:t>Skočila je </a:t>
            </a:r>
            <a:r>
              <a:rPr lang="sl-SI" sz="4800" dirty="0">
                <a:solidFill>
                  <a:srgbClr val="C00000"/>
                </a:solidFill>
              </a:rPr>
              <a:t>s</a:t>
            </a:r>
            <a:r>
              <a:rPr lang="sl-SI" sz="4800" dirty="0" smtClean="0"/>
              <a:t> postelje.  </a:t>
            </a:r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79" y="2475046"/>
            <a:ext cx="4284594" cy="3065597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="" xmlns:a16="http://schemas.microsoft.com/office/drawing/2014/main" id="{891D135F-7877-42D8-8AFD-A65E38B57B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015865" y="1868588"/>
            <a:ext cx="2327043" cy="20792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418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33"/>
    </mc:Choice>
    <mc:Fallback xmlns="">
      <p:transition spd="slow" advTm="122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0.125 2.59259E-6 C 0.18099 2.59259E-6 0.25 0.17338 0.25 0.31435 L 0.25 0.6287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>
            <a:extLst>
              <a:ext uri="{FF2B5EF4-FFF2-40B4-BE49-F238E27FC236}">
                <a16:creationId xmlns="" xmlns:a16="http://schemas.microsoft.com/office/drawing/2014/main" id="{0095A4ED-6EC9-49C4-92C5-C461776626A7}"/>
              </a:ext>
            </a:extLst>
          </p:cNvPr>
          <p:cNvSpPr txBox="1"/>
          <p:nvPr/>
        </p:nvSpPr>
        <p:spPr>
          <a:xfrm>
            <a:off x="811306" y="2143857"/>
            <a:ext cx="5284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/>
              <a:t>Zajec je </a:t>
            </a:r>
            <a:br>
              <a:rPr lang="sl-SI" sz="4800" dirty="0"/>
            </a:br>
            <a:r>
              <a:rPr lang="sl-SI" sz="4800" dirty="0">
                <a:solidFill>
                  <a:srgbClr val="C00000"/>
                </a:solidFill>
              </a:rPr>
              <a:t>na</a:t>
            </a:r>
            <a:r>
              <a:rPr lang="sl-SI" sz="4800" dirty="0"/>
              <a:t> okenski polici.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="" xmlns:a16="http://schemas.microsoft.com/office/drawing/2014/main" id="{530B9D4F-AAD8-4FDE-A619-74BDB0ED050D}"/>
              </a:ext>
            </a:extLst>
          </p:cNvPr>
          <p:cNvSpPr txBox="1"/>
          <p:nvPr/>
        </p:nvSpPr>
        <p:spPr>
          <a:xfrm>
            <a:off x="953546" y="4612139"/>
            <a:ext cx="5284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dirty="0"/>
              <a:t>Izginil je </a:t>
            </a:r>
            <a:br>
              <a:rPr lang="sl-SI" sz="4800" dirty="0"/>
            </a:br>
            <a:r>
              <a:rPr lang="sl-SI" sz="4800" dirty="0">
                <a:solidFill>
                  <a:srgbClr val="C00000"/>
                </a:solidFill>
              </a:rPr>
              <a:t>z </a:t>
            </a:r>
            <a:r>
              <a:rPr lang="sl-SI" sz="4800" dirty="0"/>
              <a:t>okenske police.  </a:t>
            </a:r>
            <a:endParaRPr lang="sl-SI" dirty="0"/>
          </a:p>
        </p:txBody>
      </p:sp>
      <p:pic>
        <p:nvPicPr>
          <p:cNvPr id="16" name="Slika 15" descr="Slika, ki vsebuje besede okno, stavba, vrata, sedeče&#10;&#10;Opis je samodejno ustvarjen">
            <a:extLst>
              <a:ext uri="{FF2B5EF4-FFF2-40B4-BE49-F238E27FC236}">
                <a16:creationId xmlns="" xmlns:a16="http://schemas.microsoft.com/office/drawing/2014/main" id="{07C9553D-540E-4FB3-A4F1-6DD4F0D87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324988" y="660716"/>
            <a:ext cx="7046870" cy="5528523"/>
          </a:xfrm>
          <a:prstGeom prst="rect">
            <a:avLst/>
          </a:prstGeom>
        </p:spPr>
      </p:pic>
      <p:pic>
        <p:nvPicPr>
          <p:cNvPr id="12" name="Slika 11" descr="Slika, ki vsebuje besede risba, okno&#10;&#10;Opis je samodejno ustvarjen">
            <a:extLst>
              <a:ext uri="{FF2B5EF4-FFF2-40B4-BE49-F238E27FC236}">
                <a16:creationId xmlns="" xmlns:a16="http://schemas.microsoft.com/office/drawing/2014/main" id="{F5804BDB-3C12-489C-AFA1-4FCBA1203A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136128" y="2928687"/>
            <a:ext cx="1712722" cy="2654575"/>
          </a:xfrm>
          <a:prstGeom prst="rect">
            <a:avLst/>
          </a:prstGeom>
        </p:spPr>
      </p:pic>
      <p:pic>
        <p:nvPicPr>
          <p:cNvPr id="18" name="Slika 17" descr="Slika, ki vsebuje besede predmet, letenje, križ, ura&#10;&#10;Opis je samodejno ustvarjen">
            <a:extLst>
              <a:ext uri="{FF2B5EF4-FFF2-40B4-BE49-F238E27FC236}">
                <a16:creationId xmlns="" xmlns:a16="http://schemas.microsoft.com/office/drawing/2014/main" id="{4C89D6F5-2D59-495B-85C7-D57E0ED0BD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982505" y="2734156"/>
            <a:ext cx="2019968" cy="2654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702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92"/>
    </mc:Choice>
    <mc:Fallback xmlns="">
      <p:transition spd="slow" advTm="16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8|3.5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5.8|5.6|3.5|8.6|2.5|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27.7|14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4.5|5.1|4.5|4.8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2.1|3.8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156</Words>
  <Application>Microsoft Office PowerPoint</Application>
  <PresentationFormat>Širokozaslonsko</PresentationFormat>
  <Paragraphs>46</Paragraphs>
  <Slides>12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Irena Mučibabić</dc:creator>
  <cp:lastModifiedBy>dezman</cp:lastModifiedBy>
  <cp:revision>60</cp:revision>
  <dcterms:created xsi:type="dcterms:W3CDTF">2020-04-19T18:39:27Z</dcterms:created>
  <dcterms:modified xsi:type="dcterms:W3CDTF">2020-05-10T16:21:45Z</dcterms:modified>
</cp:coreProperties>
</file>