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povezoval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37326E-6658-4E38-9B5E-14C05B6C0C73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2EB427-D339-4684-B8ED-D6AA1DBAB2FD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BESEDILNA NALOGA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04596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>
                <a:solidFill>
                  <a:schemeClr val="bg2">
                    <a:lumMod val="25000"/>
                  </a:schemeClr>
                </a:solidFill>
              </a:rPr>
              <a:t>Stric Tone je v kleti našel 12 metrov dolg ostanek </a:t>
            </a:r>
            <a:r>
              <a:rPr lang="sl-SI" dirty="0">
                <a:solidFill>
                  <a:schemeClr val="bg2">
                    <a:lumMod val="25000"/>
                  </a:schemeClr>
                </a:solidFill>
              </a:rPr>
              <a:t>žičnate ograje. Odločil se je, da bo ograjo uporabil za kvadratno ogrado, kamor bo lahko varno spustil svoje kokoši.</a:t>
            </a:r>
          </a:p>
        </p:txBody>
      </p:sp>
      <p:sp>
        <p:nvSpPr>
          <p:cNvPr id="4" name="Oblak 3"/>
          <p:cNvSpPr/>
          <p:nvPr/>
        </p:nvSpPr>
        <p:spPr>
          <a:xfrm>
            <a:off x="327564" y="3177464"/>
            <a:ext cx="2880320" cy="15481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435454" y="335138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Koliko metrov meri stranica ograde?</a:t>
            </a:r>
            <a:endParaRPr lang="sl-SI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blak 5"/>
          <p:cNvSpPr/>
          <p:nvPr/>
        </p:nvSpPr>
        <p:spPr>
          <a:xfrm>
            <a:off x="6012160" y="4437112"/>
            <a:ext cx="2880320" cy="15481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958154" y="4795699"/>
            <a:ext cx="298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>
                <a:solidFill>
                  <a:schemeClr val="tx2">
                    <a:lumMod val="50000"/>
                  </a:schemeClr>
                </a:solidFill>
              </a:rPr>
              <a:t>Kaj pa, če bi bila ograda pravokotna?</a:t>
            </a:r>
            <a:endParaRPr lang="sl-SI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http://t0.gstatic.com/images?q=tbn:ANd9GcQ7nnci5L9OvA1R1uACcyFzRM4UoYu9Ry24_Xw0EJUjHNclds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30122"/>
            <a:ext cx="23241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2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sz="6600" dirty="0" smtClean="0"/>
              <a:t>OBSEG KVADRATA IN PRAVOKOTNIKA</a:t>
            </a:r>
            <a:endParaRPr lang="sl-SI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88077"/>
            <a:ext cx="1800200" cy="1776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91172"/>
            <a:ext cx="2359285" cy="13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77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1065392" y="1556792"/>
            <a:ext cx="6984776" cy="244827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1686461" y="2042264"/>
            <a:ext cx="5742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Obseg kvadrata s stranico a je štirikratni produkt dolžine njegove stranice.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4571999" y="4293096"/>
            <a:ext cx="36004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o </a:t>
            </a:r>
            <a:r>
              <a:rPr lang="sl-SI" sz="3000" b="1" i="1" dirty="0">
                <a:solidFill>
                  <a:schemeClr val="tx2">
                    <a:lumMod val="50000"/>
                  </a:schemeClr>
                </a:solidFill>
              </a:rPr>
              <a:t>= a + a + a + a</a:t>
            </a:r>
          </a:p>
          <a:p>
            <a:pPr algn="ctr"/>
            <a:r>
              <a:rPr lang="sl-SI" sz="3000" b="1" i="1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li</a:t>
            </a:r>
          </a:p>
          <a:p>
            <a:pPr algn="ctr"/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o </a:t>
            </a:r>
            <a:r>
              <a:rPr lang="sl-SI" sz="3000" b="1" i="1" dirty="0">
                <a:solidFill>
                  <a:schemeClr val="tx2">
                    <a:lumMod val="50000"/>
                  </a:schemeClr>
                </a:solidFill>
              </a:rPr>
              <a:t>= 4∙</a:t>
            </a:r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49" y="260648"/>
            <a:ext cx="900101" cy="88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054937"/>
            <a:ext cx="2095500" cy="2124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707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smtClean="0"/>
              <a:t>PRIMERI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1. Izračunaj obseg kvadrata z dolžino stranice 5 cm.</a:t>
            </a:r>
          </a:p>
          <a:p>
            <a:pPr marL="274320" lvl="1" indent="0">
              <a:buNone/>
            </a:pPr>
            <a:r>
              <a:rPr lang="sl-SI" u="sng" dirty="0" smtClean="0"/>
              <a:t>a = 5 cm</a:t>
            </a:r>
            <a:r>
              <a:rPr lang="sl-SI" dirty="0" smtClean="0"/>
              <a:t>		o = 4 · a</a:t>
            </a:r>
            <a:endParaRPr lang="sl-SI" u="sng" dirty="0" smtClean="0"/>
          </a:p>
          <a:p>
            <a:pPr marL="274320" lvl="1" indent="0">
              <a:buNone/>
            </a:pPr>
            <a:r>
              <a:rPr lang="sl-SI" dirty="0" smtClean="0"/>
              <a:t>o = ?			o = 4 · 5 cm</a:t>
            </a:r>
          </a:p>
          <a:p>
            <a:pPr marL="274320" lvl="1" indent="0">
              <a:buNone/>
            </a:pPr>
            <a:r>
              <a:rPr lang="sl-SI" dirty="0"/>
              <a:t>	</a:t>
            </a:r>
            <a:r>
              <a:rPr lang="sl-SI" dirty="0" smtClean="0"/>
              <a:t>		o = 20 cm</a:t>
            </a:r>
          </a:p>
          <a:p>
            <a:pPr marL="274320" lvl="1" indent="0">
              <a:buNone/>
            </a:pPr>
            <a:endParaRPr lang="sl-SI" dirty="0"/>
          </a:p>
          <a:p>
            <a:pPr marL="274320" lvl="1" indent="0">
              <a:buNone/>
            </a:pPr>
            <a:r>
              <a:rPr lang="sl-SI" dirty="0" smtClean="0"/>
              <a:t>Odg.: </a:t>
            </a:r>
            <a:r>
              <a:rPr lang="sl-SI" dirty="0"/>
              <a:t>O</a:t>
            </a:r>
            <a:r>
              <a:rPr lang="sl-SI" dirty="0" smtClean="0"/>
              <a:t>bseg kvadrata meri 20 cm</a:t>
            </a: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949" y="260648"/>
            <a:ext cx="900101" cy="88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69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lnSpcReduction="10000"/>
          </a:bodyPr>
          <a:lstStyle/>
          <a:p>
            <a:r>
              <a:rPr lang="sl-SI" dirty="0"/>
              <a:t>O</a:t>
            </a:r>
            <a:r>
              <a:rPr lang="sl-SI" dirty="0" smtClean="0"/>
              <a:t>bseg je znan, </a:t>
            </a:r>
            <a:r>
              <a:rPr lang="sl-SI" dirty="0"/>
              <a:t>izračunati </a:t>
            </a:r>
            <a:r>
              <a:rPr lang="sl-SI" dirty="0" smtClean="0"/>
              <a:t>moramo dolžino stranice a.</a:t>
            </a:r>
          </a:p>
          <a:p>
            <a:pPr marL="0" indent="0">
              <a:buNone/>
            </a:pPr>
            <a:r>
              <a:rPr lang="sl-SI" dirty="0" smtClean="0"/>
              <a:t>Kako?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Obseg </a:t>
            </a:r>
            <a:r>
              <a:rPr lang="sl-SI" dirty="0" smtClean="0"/>
              <a:t>delimo s 4 in dobimo dolžino stranice</a:t>
            </a:r>
          </a:p>
          <a:p>
            <a:endParaRPr lang="sl-SI" dirty="0"/>
          </a:p>
          <a:p>
            <a:r>
              <a:rPr lang="sl-SI" dirty="0" smtClean="0"/>
              <a:t>2. PRIMER</a:t>
            </a:r>
          </a:p>
          <a:p>
            <a:pPr marL="0" indent="0">
              <a:buNone/>
            </a:pPr>
            <a:r>
              <a:rPr lang="sl-SI" dirty="0" smtClean="0"/>
              <a:t>Izračunaj stranico kvadrata, če meri njegov obseg 2 m in 56 cm.</a:t>
            </a:r>
          </a:p>
          <a:p>
            <a:pPr marL="0" indent="0">
              <a:buNone/>
            </a:pPr>
            <a:r>
              <a:rPr lang="sl-SI" u="sng" dirty="0" smtClean="0"/>
              <a:t>o = 2 m 56 cm = 256 cm</a:t>
            </a:r>
            <a:r>
              <a:rPr lang="sl-SI" dirty="0" smtClean="0"/>
              <a:t>		a = o : 4</a:t>
            </a:r>
            <a:endParaRPr lang="sl-SI" u="sng" dirty="0" smtClean="0"/>
          </a:p>
          <a:p>
            <a:pPr marL="0" indent="0">
              <a:buNone/>
            </a:pPr>
            <a:r>
              <a:rPr lang="sl-SI" dirty="0" smtClean="0"/>
              <a:t>a = ?					a = 256 cm : 4</a:t>
            </a:r>
          </a:p>
          <a:p>
            <a:pPr marL="0" indent="0">
              <a:buNone/>
            </a:pPr>
            <a:r>
              <a:rPr lang="sl-SI" dirty="0" smtClean="0"/>
              <a:t>						a = </a:t>
            </a:r>
            <a:r>
              <a:rPr lang="sl-SI" u="sng" dirty="0" smtClean="0"/>
              <a:t>64 cm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61" y="188640"/>
            <a:ext cx="900101" cy="88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36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409" y="260648"/>
            <a:ext cx="1423181" cy="82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značba mesta vsebine 4"/>
          <p:cNvSpPr>
            <a:spLocks noGrp="1"/>
          </p:cNvSpPr>
          <p:nvPr>
            <p:ph sz="quarter" idx="1"/>
          </p:nvPr>
        </p:nvSpPr>
        <p:spPr>
          <a:xfrm>
            <a:off x="1043608" y="1527048"/>
            <a:ext cx="7200800" cy="226199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sl-SI" sz="2800" b="1" i="1" dirty="0">
                <a:solidFill>
                  <a:schemeClr val="tx2">
                    <a:lumMod val="50000"/>
                  </a:schemeClr>
                </a:solidFill>
              </a:rPr>
              <a:t>Obseg pravokotnika je vsota dvakratnika stranice a in dvakratnika stranice b</a:t>
            </a:r>
            <a:r>
              <a:rPr lang="sl-SI" sz="2800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l-SI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4566401" y="4437112"/>
            <a:ext cx="36004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o </a:t>
            </a:r>
            <a:r>
              <a:rPr lang="sl-SI" sz="3000" b="1" i="1" dirty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2∙a </a:t>
            </a:r>
            <a:r>
              <a:rPr lang="sl-SI" sz="3000" b="1" i="1" dirty="0">
                <a:solidFill>
                  <a:schemeClr val="tx2">
                    <a:lumMod val="50000"/>
                  </a:schemeClr>
                </a:solidFill>
              </a:rPr>
              <a:t>+ </a:t>
            </a:r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2∙b</a:t>
            </a:r>
            <a:endParaRPr lang="sl-SI" sz="30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sl-SI" sz="3000" b="1" i="1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li</a:t>
            </a:r>
          </a:p>
          <a:p>
            <a:pPr algn="ctr"/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o </a:t>
            </a:r>
            <a:r>
              <a:rPr lang="sl-SI" sz="3000" b="1" i="1" dirty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sl-SI" sz="3000" b="1" i="1" dirty="0" smtClean="0">
                <a:solidFill>
                  <a:schemeClr val="tx2">
                    <a:lumMod val="50000"/>
                  </a:schemeClr>
                </a:solidFill>
              </a:rPr>
              <a:t>2∙(a+b)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18" y="4458915"/>
            <a:ext cx="3308623" cy="145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554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PREBERI: </a:t>
            </a:r>
          </a:p>
          <a:p>
            <a:pPr marL="0" indent="0">
              <a:buNone/>
            </a:pPr>
            <a:r>
              <a:rPr lang="sl-SI" dirty="0"/>
              <a:t> 	</a:t>
            </a:r>
            <a:r>
              <a:rPr lang="sl-SI" dirty="0" smtClean="0"/>
              <a:t>2. in 3. rešeni primer, </a:t>
            </a:r>
            <a:r>
              <a:rPr lang="sl-SI" dirty="0" smtClean="0"/>
              <a:t>učbenik</a:t>
            </a:r>
            <a:r>
              <a:rPr lang="sl-SI" dirty="0" smtClean="0"/>
              <a:t>, </a:t>
            </a:r>
            <a:r>
              <a:rPr lang="sl-SI" dirty="0" smtClean="0"/>
              <a:t>str. 145</a:t>
            </a:r>
            <a:endParaRPr lang="sl-SI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409" y="260648"/>
            <a:ext cx="1423181" cy="82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3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DOMAČA NALOGA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/>
          </a:bodyPr>
          <a:lstStyle/>
          <a:p>
            <a:r>
              <a:rPr lang="sl-SI" dirty="0" smtClean="0"/>
              <a:t>Učbenik, </a:t>
            </a:r>
            <a:r>
              <a:rPr lang="sl-SI" dirty="0" smtClean="0"/>
              <a:t>str. 146 – </a:t>
            </a:r>
            <a:r>
              <a:rPr lang="sl-SI" dirty="0" smtClean="0"/>
              <a:t>147</a:t>
            </a:r>
            <a:endParaRPr lang="sl-SI" dirty="0" smtClean="0"/>
          </a:p>
          <a:p>
            <a:r>
              <a:rPr lang="sl-SI" u="sng" dirty="0" smtClean="0"/>
              <a:t>Zmanjšan obseg: 1. a, c; 3. b, c; 4. </a:t>
            </a:r>
            <a:r>
              <a:rPr lang="sl-SI" u="sng" dirty="0" err="1" smtClean="0"/>
              <a:t>b,c</a:t>
            </a:r>
            <a:endParaRPr lang="sl-SI" u="sng" dirty="0" smtClean="0"/>
          </a:p>
          <a:p>
            <a:r>
              <a:rPr lang="sl-SI" dirty="0" smtClean="0"/>
              <a:t>Vsi ostali rešite: 3. b, c; </a:t>
            </a:r>
            <a:r>
              <a:rPr lang="sl-SI" dirty="0"/>
              <a:t>4. </a:t>
            </a:r>
            <a:r>
              <a:rPr lang="sl-SI" dirty="0" smtClean="0"/>
              <a:t>b</a:t>
            </a:r>
            <a:r>
              <a:rPr lang="sl-SI" dirty="0" smtClean="0"/>
              <a:t>, c</a:t>
            </a:r>
            <a:r>
              <a:rPr lang="sl-SI" dirty="0"/>
              <a:t>;</a:t>
            </a:r>
            <a:r>
              <a:rPr lang="sl-SI" dirty="0" smtClean="0"/>
              <a:t> 7., </a:t>
            </a:r>
            <a:r>
              <a:rPr lang="sl-SI" dirty="0"/>
              <a:t>9</a:t>
            </a:r>
            <a:r>
              <a:rPr lang="sl-SI" dirty="0" smtClean="0"/>
              <a:t>. b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5">
                    <a:lumMod val="50000"/>
                  </a:schemeClr>
                </a:solidFill>
              </a:rPr>
              <a:t>PRAVILNOST REŠEVANJA PREVERITE SAMI, KER SO NA SPLETNI STRANI </a:t>
            </a:r>
            <a:r>
              <a:rPr lang="sl-SI" sz="2000" dirty="0" smtClean="0">
                <a:solidFill>
                  <a:schemeClr val="accent5">
                    <a:lumMod val="50000"/>
                  </a:schemeClr>
                </a:solidFill>
              </a:rPr>
              <a:t>ŠOLE OBJAVLJENE TUDI REŠITVE</a:t>
            </a:r>
            <a:r>
              <a:rPr lang="sl-SI" sz="2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000" dirty="0" smtClean="0">
                <a:solidFill>
                  <a:srgbClr val="FF0000"/>
                </a:solidFill>
              </a:rPr>
              <a:t>ČE ČESA NE BOSTE ZNALI REŠITI, PROSITE ZA POMOČ UČITELJA, KI TE UČI MATEMATIKO.</a:t>
            </a:r>
          </a:p>
          <a:p>
            <a:pPr marL="0" indent="0">
              <a:buNone/>
            </a:pPr>
            <a:endParaRPr lang="sl-SI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000" dirty="0" smtClean="0"/>
              <a:t>Fotografijo opravljenega dela pošlji ali po e-pošti učečemu učitelju ali preko </a:t>
            </a:r>
            <a:r>
              <a:rPr lang="sl-SI" sz="2000" dirty="0" err="1" smtClean="0"/>
              <a:t>eAsistenta</a:t>
            </a:r>
            <a:r>
              <a:rPr lang="sl-SI" sz="2000" dirty="0" smtClean="0"/>
              <a:t> ali pa preko spletne učilnice.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202" y="228600"/>
            <a:ext cx="2357585" cy="1938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413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</TotalTime>
  <Words>273</Words>
  <Application>Microsoft Office PowerPoint</Application>
  <PresentationFormat>Diaprojekcija na zaslonu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Mestno</vt:lpstr>
      <vt:lpstr>BESEDILNA NALOGA</vt:lpstr>
      <vt:lpstr>OBSEG KVADRATA IN PRAVOKOTNIKA</vt:lpstr>
      <vt:lpstr>PowerPointova predstavitev</vt:lpstr>
      <vt:lpstr>PRIMERI </vt:lpstr>
      <vt:lpstr>PowerPointova predstavitev</vt:lpstr>
      <vt:lpstr>PowerPointova predstavitev</vt:lpstr>
      <vt:lpstr>PowerPointova predstavitev</vt:lpstr>
      <vt:lpstr>DOMAČA NALOGA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MERSKE ENOTE</dc:title>
  <dc:creator>Uporabnik</dc:creator>
  <cp:lastModifiedBy>Uporabnik sistema Windows</cp:lastModifiedBy>
  <cp:revision>19</cp:revision>
  <dcterms:created xsi:type="dcterms:W3CDTF">2013-02-18T09:31:26Z</dcterms:created>
  <dcterms:modified xsi:type="dcterms:W3CDTF">2020-03-24T18:21:24Z</dcterms:modified>
</cp:coreProperties>
</file>