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62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avoko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otni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o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otni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otni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l-SI" smtClean="0"/>
              <a:t>Uredite slog podnaslova matrice</a:t>
            </a:r>
            <a:endParaRPr kumimoji="0" lang="en-US"/>
          </a:p>
        </p:txBody>
      </p:sp>
      <p:sp>
        <p:nvSpPr>
          <p:cNvPr id="28" name="Ograda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CD743-8F1E-4E95-B1E2-F45623E0A937}" type="datetimeFigureOut">
              <a:rPr lang="sl-SI" smtClean="0"/>
              <a:t>25. 03. 2020</a:t>
            </a:fld>
            <a:endParaRPr lang="sl-SI"/>
          </a:p>
        </p:txBody>
      </p:sp>
      <p:sp>
        <p:nvSpPr>
          <p:cNvPr id="17" name="Ograda no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Raven povezovalnik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otni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grada številke diapozitiv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F6E060B-EEA4-4EA8-AF7A-F55D84C1D61C}" type="slidenum">
              <a:rPr lang="sl-SI" smtClean="0"/>
              <a:t>‹#›</a:t>
            </a:fld>
            <a:endParaRPr lang="sl-SI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CD743-8F1E-4E95-B1E2-F45623E0A937}" type="datetimeFigureOut">
              <a:rPr lang="sl-SI" smtClean="0"/>
              <a:t>25. 03. 2020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E060B-EEA4-4EA8-AF7A-F55D84C1D61C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otni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otni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otni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avokotni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otni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aven povezovalnik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F6E060B-EEA4-4EA8-AF7A-F55D84C1D61C}" type="slidenum">
              <a:rPr lang="sl-SI" smtClean="0"/>
              <a:t>‹#›</a:t>
            </a:fld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CD743-8F1E-4E95-B1E2-F45623E0A937}" type="datetimeFigureOut">
              <a:rPr lang="sl-SI" smtClean="0"/>
              <a:t>25. 03. 2020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CD743-8F1E-4E95-B1E2-F45623E0A937}" type="datetimeFigureOut">
              <a:rPr lang="sl-SI" smtClean="0"/>
              <a:t>25. 03. 2020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F6E060B-EEA4-4EA8-AF7A-F55D84C1D61C}" type="slidenum">
              <a:rPr lang="sl-SI" smtClean="0"/>
              <a:t>‹#›</a:t>
            </a:fld>
            <a:endParaRPr lang="sl-SI"/>
          </a:p>
        </p:txBody>
      </p:sp>
      <p:sp>
        <p:nvSpPr>
          <p:cNvPr id="8" name="Ograda vsebine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kot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avoko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otni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otni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otni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otni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13" name="Pravokotni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avokotni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CD743-8F1E-4E95-B1E2-F45623E0A937}" type="datetimeFigureOut">
              <a:rPr lang="sl-SI" smtClean="0"/>
              <a:t>25. 03. 2020</a:t>
            </a:fld>
            <a:endParaRPr lang="sl-SI"/>
          </a:p>
        </p:txBody>
      </p:sp>
      <p:sp>
        <p:nvSpPr>
          <p:cNvPr id="8" name="Raven povezovalnik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F6E060B-EEA4-4EA8-AF7A-F55D84C1D61C}" type="slidenum">
              <a:rPr lang="sl-SI" smtClean="0"/>
              <a:t>‹#›</a:t>
            </a:fld>
            <a:endParaRPr lang="sl-SI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4FCD743-8F1E-4E95-B1E2-F45623E0A937}" type="datetimeFigureOut">
              <a:rPr lang="sl-SI" smtClean="0"/>
              <a:t>25. 03. 2020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E060B-EEA4-4EA8-AF7A-F55D84C1D61C}" type="slidenum">
              <a:rPr lang="sl-SI" smtClean="0"/>
              <a:t>‹#›</a:t>
            </a:fld>
            <a:endParaRPr lang="sl-SI"/>
          </a:p>
        </p:txBody>
      </p:sp>
      <p:sp>
        <p:nvSpPr>
          <p:cNvPr id="8" name="Raven povezovalnik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grada vsebine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2" name="Ograda vsebine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rimerjav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en povezovalnik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avokotni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ot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avokotni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avokotni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avokotni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avokotni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CD743-8F1E-4E95-B1E2-F45623E0A937}" type="datetimeFigureOut">
              <a:rPr lang="sl-SI" smtClean="0"/>
              <a:t>25. 03. 2020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sl-SI"/>
          </a:p>
        </p:txBody>
      </p:sp>
      <p:sp>
        <p:nvSpPr>
          <p:cNvPr id="15" name="Raven povezovalnik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otni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Ograda vsebine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26" name="Ograda vsebine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F6E060B-EEA4-4EA8-AF7A-F55D84C1D61C}" type="slidenum">
              <a:rPr lang="sl-SI" smtClean="0"/>
              <a:t>‹#›</a:t>
            </a:fld>
            <a:endParaRPr lang="sl-SI"/>
          </a:p>
        </p:txBody>
      </p:sp>
      <p:sp>
        <p:nvSpPr>
          <p:cNvPr id="23" name="Naslov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CD743-8F1E-4E95-B1E2-F45623E0A937}" type="datetimeFigureOut">
              <a:rPr lang="sl-SI" smtClean="0"/>
              <a:t>25. 03. 2020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F6E060B-EEA4-4EA8-AF7A-F55D84C1D61C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otni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otni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otni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avokotni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avokotni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CD743-8F1E-4E95-B1E2-F45623E0A937}" type="datetimeFigureOut">
              <a:rPr lang="sl-SI" smtClean="0"/>
              <a:t>25. 03. 2020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F6E060B-EEA4-4EA8-AF7A-F55D84C1D61C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avokotni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avoko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otni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otni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avokot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avokotni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8" name="Pravokotni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aven povezovalnik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grada vsebine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F6E060B-EEA4-4EA8-AF7A-F55D84C1D61C}" type="slidenum">
              <a:rPr lang="sl-SI" smtClean="0"/>
              <a:t>‹#›</a:t>
            </a:fld>
            <a:endParaRPr lang="sl-SI"/>
          </a:p>
        </p:txBody>
      </p:sp>
      <p:sp>
        <p:nvSpPr>
          <p:cNvPr id="21" name="Pravokotni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CD743-8F1E-4E95-B1E2-F45623E0A937}" type="datetimeFigureOut">
              <a:rPr lang="sl-SI" smtClean="0"/>
              <a:t>25. 03. 2020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aven povezovalnik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ot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otni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avokotni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o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avokotni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otni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avokotni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F6E060B-EEA4-4EA8-AF7A-F55D84C1D61C}" type="slidenum">
              <a:rPr lang="sl-SI" smtClean="0"/>
              <a:t>‹#›</a:t>
            </a:fld>
            <a:endParaRPr lang="sl-SI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22" name="Pravokotni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4FCD743-8F1E-4E95-B1E2-F45623E0A937}" type="datetimeFigureOut">
              <a:rPr lang="sl-SI" smtClean="0"/>
              <a:t>25. 03. 2020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kotni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otni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o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otni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otni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grada datum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4FCD743-8F1E-4E95-B1E2-F45623E0A937}" type="datetimeFigureOut">
              <a:rPr lang="sl-SI" smtClean="0"/>
              <a:t>25. 03. 2020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sl-SI"/>
          </a:p>
        </p:txBody>
      </p:sp>
      <p:sp>
        <p:nvSpPr>
          <p:cNvPr id="8" name="Pravokotni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aven povezovalnik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Ograda številke diapozitiv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F6E060B-EEA4-4EA8-AF7A-F55D84C1D61C}" type="slidenum">
              <a:rPr lang="sl-SI" smtClean="0"/>
              <a:t>‹#›</a:t>
            </a:fld>
            <a:endParaRPr lang="sl-SI"/>
          </a:p>
        </p:txBody>
      </p:sp>
      <p:sp>
        <p:nvSpPr>
          <p:cNvPr id="22" name="Ograda naslova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13" name="Ograda besedila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l-SI" smtClean="0"/>
              <a:t>Uredite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astra.si/krog-polmer-premer-obse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OBSEG </a:t>
            </a:r>
            <a:r>
              <a:rPr lang="sl-SI" dirty="0" smtClean="0"/>
              <a:t>KROGA</a:t>
            </a:r>
            <a:endParaRPr lang="sl-SI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996952"/>
            <a:ext cx="3312368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4043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UVODNA NALOGA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/>
              <a:t>Rok in Špela sta razdaljo od doma do šole merila s kolesom. Izmerila sta obseg gum na kolesu in štela, kolikokrat se kolo zavrti.</a:t>
            </a: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4008" y="3068960"/>
            <a:ext cx="3581400" cy="22002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Oblak 4"/>
          <p:cNvSpPr/>
          <p:nvPr/>
        </p:nvSpPr>
        <p:spPr>
          <a:xfrm>
            <a:off x="467544" y="3709250"/>
            <a:ext cx="3240360" cy="1584176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Zakaj je Špela z manjšim kolesom naštela več obratov?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313675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OBSEG KROGA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/>
              <a:t>Obseg lika je enak dolžini sklenjene črte, ki omejuje lik. Vemo, da krog omejuje krožnica</a:t>
            </a:r>
            <a:r>
              <a:rPr lang="sl-SI" dirty="0" smtClean="0"/>
              <a:t>. Torej …</a:t>
            </a:r>
            <a:endParaRPr lang="sl-SI" dirty="0"/>
          </a:p>
          <a:p>
            <a:r>
              <a:rPr lang="sl-SI" b="1" i="1" dirty="0"/>
              <a:t>Obseg kroga je enak dolžini krožnice</a:t>
            </a:r>
            <a:r>
              <a:rPr lang="sl-SI" b="1" i="1" dirty="0" smtClean="0"/>
              <a:t>.</a:t>
            </a:r>
          </a:p>
          <a:p>
            <a:endParaRPr lang="sl-SI" b="1" i="1" dirty="0" smtClean="0"/>
          </a:p>
          <a:p>
            <a:pPr marL="0" indent="0">
              <a:buNone/>
            </a:pPr>
            <a:endParaRPr lang="sl-SI" b="1" i="1" dirty="0"/>
          </a:p>
          <a:p>
            <a:pPr marL="0" indent="0">
              <a:buNone/>
            </a:pPr>
            <a:r>
              <a:rPr lang="sl-SI" dirty="0"/>
              <a:t>Obsega kroga je odvisen od </a:t>
            </a:r>
            <a:endParaRPr lang="sl-SI" dirty="0" smtClean="0"/>
          </a:p>
          <a:p>
            <a:pPr marL="0" indent="0">
              <a:buNone/>
            </a:pPr>
            <a:r>
              <a:rPr lang="sl-SI" dirty="0" smtClean="0"/>
              <a:t>njegovega </a:t>
            </a:r>
            <a:r>
              <a:rPr lang="sl-SI" dirty="0"/>
              <a:t>premera. Kolikor večji </a:t>
            </a:r>
            <a:endParaRPr lang="sl-SI" dirty="0" smtClean="0"/>
          </a:p>
          <a:p>
            <a:pPr marL="0" indent="0">
              <a:buNone/>
            </a:pPr>
            <a:r>
              <a:rPr lang="sl-SI" dirty="0" smtClean="0"/>
              <a:t>bo </a:t>
            </a:r>
            <a:r>
              <a:rPr lang="sl-SI" dirty="0"/>
              <a:t>premer kroga toliko večji bo </a:t>
            </a:r>
            <a:endParaRPr lang="sl-SI" dirty="0" smtClean="0"/>
          </a:p>
          <a:p>
            <a:pPr marL="0" indent="0">
              <a:buNone/>
            </a:pPr>
            <a:r>
              <a:rPr lang="sl-SI" dirty="0" smtClean="0"/>
              <a:t>obseg </a:t>
            </a:r>
            <a:r>
              <a:rPr lang="sl-SI" dirty="0"/>
              <a:t>kroga. </a:t>
            </a:r>
          </a:p>
          <a:p>
            <a:endParaRPr lang="sl-SI" dirty="0"/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0152" y="3068960"/>
            <a:ext cx="2523809" cy="275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834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VIDEO RAZLAGA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/>
              <a:t>Razlago si lahko ogledaš </a:t>
            </a:r>
            <a:r>
              <a:rPr lang="sl-SI" smtClean="0"/>
              <a:t>na povezavi </a:t>
            </a:r>
            <a:r>
              <a:rPr lang="sl-SI">
                <a:hlinkClick r:id="rId2"/>
              </a:rPr>
              <a:t>http://astra.si/krog-polmer-premer-obseg/</a:t>
            </a:r>
            <a:r>
              <a:rPr lang="sl-SI" smtClean="0"/>
              <a:t> ali </a:t>
            </a:r>
            <a:r>
              <a:rPr lang="sl-SI" dirty="0" smtClean="0"/>
              <a:t>pa nadaljuješ z ogledom prosojnic.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718379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OBSEG KROGA</a:t>
            </a: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3068960"/>
            <a:ext cx="6696744" cy="17693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2160" y="2196518"/>
            <a:ext cx="2823992" cy="1238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397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Kako iz danega obsega izračunati premer?	</a:t>
            </a:r>
            <a:endParaRPr lang="sl-SI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značba mesta vsebine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sl-SI" b="0" i="1" smtClean="0">
                        <a:latin typeface="Cambria Math" panose="02040503050406030204" pitchFamily="18" charset="0"/>
                      </a:rPr>
                      <m:t>            </m:t>
                    </m:r>
                    <m:r>
                      <a:rPr lang="sl-SI" b="0" i="1" smtClean="0">
                        <a:latin typeface="Cambria Math" panose="02040503050406030204" pitchFamily="18" charset="0"/>
                      </a:rPr>
                      <m:t>𝑜</m:t>
                    </m:r>
                    <m:r>
                      <a:rPr lang="sl-SI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sl-SI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sl-SI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sl-SI" b="0" i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</a:t>
                </a:r>
                <a:r>
                  <a:rPr lang="sl-SI" b="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ali</a:t>
                </a:r>
                <a:endParaRPr lang="sl-SI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sl-SI" b="0" i="1" smtClean="0">
                        <a:latin typeface="Cambria Math" panose="02040503050406030204" pitchFamily="18" charset="0"/>
                      </a:rPr>
                      <m:t>        </m:t>
                    </m:r>
                    <m:r>
                      <a:rPr lang="sl-SI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sl-SI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sl-SI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  <m:r>
                      <a:rPr lang="sl-SI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sl-SI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𝑜</m:t>
                    </m:r>
                  </m:oMath>
                </a14:m>
                <a:r>
                  <a:rPr lang="sl-SI" dirty="0" smtClean="0"/>
                  <a:t>  / : </a:t>
                </a:r>
                <a:r>
                  <a:rPr lang="el-GR" dirty="0" smtClean="0"/>
                  <a:t>π</a:t>
                </a:r>
                <a:endParaRPr lang="sl-SI" dirty="0" smtClean="0"/>
              </a:p>
              <a:p>
                <a:pPr marL="0" indent="0">
                  <a:buNone/>
                </a:pPr>
                <a:endParaRPr lang="sl-SI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 panose="02040503050406030204" pitchFamily="18" charset="0"/>
                        </a:rPr>
                        <m:t>          2</m:t>
                      </m:r>
                      <m:r>
                        <a:rPr lang="sl-SI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sl-SI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l-SI" b="0" i="1" smtClean="0">
                          <a:latin typeface="Cambria Math" panose="02040503050406030204" pitchFamily="18" charset="0"/>
                        </a:rPr>
                        <m:t>𝑜</m:t>
                      </m:r>
                      <m:r>
                        <a:rPr lang="sl-SI" b="0" i="1" smtClean="0">
                          <a:latin typeface="Cambria Math" panose="02040503050406030204" pitchFamily="18" charset="0"/>
                        </a:rPr>
                        <m:t> : </m:t>
                      </m:r>
                      <m:r>
                        <a:rPr lang="sl-SI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sl-SI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r>
                        <a:rPr lang="sl-SI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𝑎𝑙𝑖</m:t>
                      </m:r>
                      <m:r>
                        <a:rPr lang="sl-SI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2</m:t>
                      </m:r>
                      <m:r>
                        <a:rPr lang="sl-SI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sl-SI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l-SI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𝑜</m:t>
                          </m:r>
                        </m:num>
                        <m:den>
                          <m:r>
                            <a:rPr lang="sl-SI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</m:oMath>
                  </m:oMathPara>
                </a14:m>
                <a:endParaRPr lang="sl-SI" dirty="0" smtClean="0"/>
              </a:p>
              <a:p>
                <a:pPr marL="0" indent="0">
                  <a:buNone/>
                </a:pPr>
                <a:endParaRPr lang="sl-SI" dirty="0"/>
              </a:p>
              <a:p>
                <a:pPr marL="0" indent="0">
                  <a:buNone/>
                </a:pPr>
                <a:r>
                  <a:rPr lang="sl-SI" dirty="0" smtClean="0"/>
                  <a:t>Izrazimo še polmer: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l-SI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l-SI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sl-SI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l-SI" i="1">
                          <a:latin typeface="Cambria Math" panose="02040503050406030204" pitchFamily="18" charset="0"/>
                        </a:rPr>
                        <m:t>𝑜</m:t>
                      </m:r>
                      <m:r>
                        <a:rPr lang="sl-SI" i="1">
                          <a:latin typeface="Cambria Math" panose="02040503050406030204" pitchFamily="18" charset="0"/>
                        </a:rPr>
                        <m:t> :2</m:t>
                      </m:r>
                      <m:r>
                        <a:rPr lang="sl-SI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sl-SI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r>
                        <a:rPr lang="sl-SI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𝑎𝑙𝑖</m:t>
                      </m:r>
                      <m:r>
                        <a:rPr lang="sl-SI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sl-SI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sl-SI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l-SI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l-SI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𝑜</m:t>
                          </m:r>
                        </m:num>
                        <m:den>
                          <m:r>
                            <a:rPr lang="sl-SI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sl-SI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</m:oMath>
                  </m:oMathPara>
                </a14:m>
                <a:endParaRPr lang="sl-SI" dirty="0"/>
              </a:p>
              <a:p>
                <a:pPr marL="0" indent="0">
                  <a:buNone/>
                </a:pPr>
                <a:endParaRPr lang="sl-SI" dirty="0" smtClean="0"/>
              </a:p>
            </p:txBody>
          </p:sp>
        </mc:Choice>
        <mc:Fallback>
          <p:sp>
            <p:nvSpPr>
              <p:cNvPr id="3" name="Označba mest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 l="-1362" t="-1333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Slika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2120" y="2276872"/>
            <a:ext cx="2765673" cy="2506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938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DOMAČA NALOGA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/>
              <a:t>Preberi rešene primere, UČ., str. 163, nato pa reši naslednje naloge: </a:t>
            </a:r>
            <a:r>
              <a:rPr lang="sl-SI" u="sng" dirty="0" smtClean="0"/>
              <a:t>1.a, c, 3., </a:t>
            </a:r>
            <a:r>
              <a:rPr lang="sl-SI" dirty="0" smtClean="0"/>
              <a:t>7.</a:t>
            </a:r>
          </a:p>
          <a:p>
            <a:endParaRPr lang="sl-SI" dirty="0"/>
          </a:p>
          <a:p>
            <a:r>
              <a:rPr lang="sl-SI" dirty="0" smtClean="0"/>
              <a:t>Podčrtane naloge so za učence z učnimi težavami. Ostali rešite vse zapisane naloge.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795008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st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Mestn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stn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29</TotalTime>
  <Words>186</Words>
  <Application>Microsoft Office PowerPoint</Application>
  <PresentationFormat>Diaprojekcija na zaslonu (4:3)</PresentationFormat>
  <Paragraphs>28</Paragraphs>
  <Slides>7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12" baseType="lpstr">
      <vt:lpstr>Cambria Math</vt:lpstr>
      <vt:lpstr>Georgia</vt:lpstr>
      <vt:lpstr>Wingdings</vt:lpstr>
      <vt:lpstr>Wingdings 2</vt:lpstr>
      <vt:lpstr>Mestno</vt:lpstr>
      <vt:lpstr>OBSEG KROGA</vt:lpstr>
      <vt:lpstr>UVODNA NALOGA</vt:lpstr>
      <vt:lpstr>OBSEG KROGA</vt:lpstr>
      <vt:lpstr>VIDEO RAZLAGA</vt:lpstr>
      <vt:lpstr>OBSEG KROGA</vt:lpstr>
      <vt:lpstr>Kako iz danega obsega izračunati premer? </vt:lpstr>
      <vt:lpstr>DOMAČA NALOGA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KROG IN DELI KROGA</dc:title>
  <dc:creator>RA01</dc:creator>
  <cp:lastModifiedBy>Darinka</cp:lastModifiedBy>
  <cp:revision>5</cp:revision>
  <dcterms:created xsi:type="dcterms:W3CDTF">2013-03-25T12:04:00Z</dcterms:created>
  <dcterms:modified xsi:type="dcterms:W3CDTF">2020-03-25T17:54:47Z</dcterms:modified>
</cp:coreProperties>
</file>